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Default Extension="xls" ContentType="application/vnd.ms-exce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s/slide14.xml" ContentType="application/vnd.openxmlformats-officedocument.presentationml.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theme/themeOverride2.xml" ContentType="application/vnd.openxmlformats-officedocument.themeOverr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theme/themeOverride5.xml" ContentType="application/vnd.openxmlformats-officedocument.themeOverride+xml"/>
  <Override PartName="/ppt/charts/chart2.xml" ContentType="application/vnd.openxmlformats-officedocument.drawingml.chart+xml"/>
  <Override PartName="/ppt/slides/slide15.xml" ContentType="application/vnd.openxmlformats-officedocument.presentationml.slide+xml"/>
  <Override PartName="/docProps/app.xml" ContentType="application/vnd.openxmlformats-officedocument.extended-properties+xml"/>
  <Override PartName="/ppt/notesSlides/notesSlide15.xml" ContentType="application/vnd.openxmlformats-officedocument.presentationml.notesSlid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slides/slide12.xml" ContentType="application/vnd.openxmlformats-officedocument.presentationml.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theme/themeOverride4.xml" ContentType="application/vnd.openxmlformats-officedocument.themeOverrid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3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en-US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76" d="100"/>
          <a:sy n="76" d="100"/>
        </p:scale>
        <p:origin x="-1170" y="18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 /><Relationship Id="rId35" Type="http://schemas.openxmlformats.org/officeDocument/2006/relationships/tableStyles" Target="tableStyles.xml" /><Relationship Id="rId36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oleObject" Target="file:\inforw\OficinaMujer\OM%20COMPARTIDO\EN%20PROGRESO\Proyectos\CUPO%20TRANS\graficos%20resultados%20jul%2021.xls" TargetMode="Externa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themeOverride" Target="../theme/themeOverride1.xml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oleObject" Target="file:\inforw\OficinaMujer\OM%20COMPARTIDO\EN%20PROGRESO\Proyectos\CUPO%20TRANS\graficos%20resultados%20jul%2021.xls" TargetMode="Externa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themeOverride" Target="../theme/themeOverride2.xml" 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oleObject" Target="file:\inforw\OficinaMujer\OM%20COMPARTIDO\EN%20PROGRESO\Proyectos\CUPO%20TRANS\graficos%20resultados%20jul%2021.xls" TargetMode="Externa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themeOverride" Target="../theme/themeOverride3.xml" 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oleObject" Target="file:\inforw\OficinaMujer\OM%20COMPARTIDO\EN%20PROGRESO\Proyectos\CUPO%20TRANS\graficos%20resultados%20jul%2021.xls" TargetMode="Externa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themeOverride" Target="../theme/themeOverride4.xml" 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oleObject" Target="file:\inforw\OficinaMujer\OM%20COMPARTIDO\EN%20PROGRESO\Proyectos\CUPO%20TRANS\graficos%20resultados%20jul%2021.xls" TargetMode="Externa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themeOverride" Target="../theme/themeOverride5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s-AR"/>
  <c:roundedCorners val="0"/>
  <mc:AlternateContent>
    <mc:Choice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Identidad de género</a:t>
            </a:r>
            <a:endParaRPr/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showBubbleSize val="0"/>
            <c:showCatName val="0"/>
            <c:showLeaderLines val="1"/>
            <c:showLegendKey val="0"/>
            <c:showPercent val="1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</c:dLbls>
          <c:cat>
            <c:strRef>
              <c:f>Hoja1!$A$6:$A$10</c:f>
              <c:strCache>
                <c:ptCount val="5"/>
                <c:pt idx="0">
                  <c:v>Travesti</c:v>
                </c:pt>
                <c:pt idx="1">
                  <c:v>Feminidad trans</c:v>
                </c:pt>
                <c:pt idx="2">
                  <c:v>No binarie</c:v>
                </c:pt>
                <c:pt idx="3">
                  <c:v>Masculinidad trans</c:v>
                </c:pt>
                <c:pt idx="4">
                  <c:v>Prefiero no decirlo</c:v>
                </c:pt>
              </c:strCache>
            </c:strRef>
          </c:cat>
          <c:val>
            <c:numRef>
              <c:f>Hoja1!$B$6:$B$10</c:f>
              <c:numCache>
                <c:formatCode>General</c:formatCode>
                <c:ptCount val="5"/>
                <c:pt idx="0">
                  <c:v>2</c:v>
                </c:pt>
                <c:pt idx="1">
                  <c:v>24</c:v>
                </c:pt>
                <c:pt idx="2">
                  <c:v>4</c:v>
                </c:pt>
                <c:pt idx="3">
                  <c:v>15</c:v>
                </c:pt>
                <c:pt idx="4">
                  <c:v>1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</c:pie3DChart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9675"/>
          <c:y val="0.301182"/>
          <c:w val="0.400325"/>
          <c:h val="0.402591"/>
        </c:manualLayout>
      </c:layout>
      <c:overlay val="0"/>
    </c:legend>
    <c:plotVisOnly val="1"/>
    <c:dispBlanksAs val="gap"/>
    <c:showDLblsOverMax val="0"/>
  </c:chart>
  <c:spPr bwMode="auto">
    <a:xfrm rot="0">
      <a:off x="179512" y="2132856"/>
      <a:ext cx="3962400" cy="4032994"/>
    </a:xfrm>
  </c:sp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s-AR"/>
  <c:roundedCorners val="0"/>
  <mc:AlternateContent>
    <mc:Choice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Nivel Educativo</a:t>
            </a:r>
            <a:endParaRPr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showBubbleSize val="0"/>
            <c:showCatName val="0"/>
            <c:showLeaderLines val="1"/>
            <c:showLegendKey val="0"/>
            <c:showPercent val="1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</c:dLbls>
          <c:cat>
            <c:strRef>
              <c:f>Hoja1!$I$5:$I$10</c:f>
              <c:strCache>
                <c:ptCount val="6"/>
                <c:pt idx="0">
                  <c:v>Estudios Terciarios</c:v>
                </c:pt>
                <c:pt idx="1">
                  <c:v>Estudios Univer</c:v>
                </c:pt>
                <c:pt idx="2">
                  <c:v>Secundario Completo</c:v>
                </c:pt>
                <c:pt idx="3">
                  <c:v>Secundario incompleto</c:v>
                </c:pt>
                <c:pt idx="4">
                  <c:v>primario completo</c:v>
                </c:pt>
                <c:pt idx="5">
                  <c:v>Sin estudios</c:v>
                </c:pt>
              </c:strCache>
            </c:strRef>
          </c:cat>
          <c:val>
            <c:numRef>
              <c:f>Hoja1!$J$5:$J$10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19</c:v>
                </c:pt>
                <c:pt idx="3">
                  <c:v>14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</c:pie3DChart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21394"/>
          <c:y val="0.237059"/>
          <c:w val="0.362071"/>
          <c:h val="0.584605"/>
        </c:manualLayout>
      </c:layout>
      <c:overlay val="0"/>
    </c:legend>
    <c:plotVisOnly val="1"/>
    <c:dispBlanksAs val="gap"/>
    <c:showDLblsOverMax val="0"/>
  </c:chart>
  <c:spPr bwMode="auto">
    <a:xfrm rot="0">
      <a:off x="4362190" y="2280550"/>
      <a:ext cx="4608512" cy="3331594"/>
    </a:xfrm>
  </c:sp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s-AR"/>
  <c:roundedCorners val="0"/>
  <mc:AlternateContent>
    <mc:Choice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Localidad</a:t>
            </a:r>
            <a:endParaRPr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showBubbleSize val="0"/>
            <c:showCatName val="0"/>
            <c:showLeaderLines val="1"/>
            <c:showLegendKey val="0"/>
            <c:showPercent val="1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</c:dLbls>
          <c:cat>
            <c:strRef>
              <c:f>Hoja1!$A$15:$A$21</c:f>
              <c:strCache>
                <c:ptCount val="7"/>
                <c:pt idx="0">
                  <c:v>Com Riv</c:v>
                </c:pt>
                <c:pt idx="1">
                  <c:v>Rawson</c:v>
                </c:pt>
                <c:pt idx="2">
                  <c:v>Trelew</c:v>
                </c:pt>
                <c:pt idx="3">
                  <c:v>Buen Pasto</c:v>
                </c:pt>
                <c:pt idx="4">
                  <c:v>Pto Madryn</c:v>
                </c:pt>
                <c:pt idx="5">
                  <c:v>Esquel</c:v>
                </c:pt>
                <c:pt idx="6">
                  <c:v>Sarmiento</c:v>
                </c:pt>
              </c:strCache>
            </c:strRef>
          </c:cat>
          <c:val>
            <c:numRef>
              <c:f>Hoja1!$B$15:$B$21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14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</c:pieChart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4323"/>
          <c:y val="0.107804"/>
          <c:w val="0.316956"/>
          <c:h val="0.714564"/>
        </c:manualLayout>
      </c:layout>
      <c:overlay val="0"/>
    </c:legend>
    <c:plotVisOnly val="1"/>
    <c:dispBlanksAs val="gap"/>
    <c:showDLblsOverMax val="0"/>
  </c:chart>
  <c:spPr bwMode="auto">
    <a:xfrm rot="0">
      <a:off x="-1949" y="1528765"/>
      <a:ext cx="4070229" cy="2836339"/>
    </a:xfrm>
  </c:spPr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s-AR"/>
  <c:roundedCorners val="0"/>
  <mc:AlternateContent>
    <mc:Choice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Agrupamiento</a:t>
            </a:r>
            <a:endParaRPr/>
          </a:p>
        </c:rich>
      </c:tx>
      <c:layout>
        <c:manualLayout>
          <c:xMode val="edge"/>
          <c:yMode val="edge"/>
          <c:x val="0.335865"/>
          <c:y val="0.030189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Lbls>
            <c:showBubbleSize val="0"/>
            <c:showCatName val="0"/>
            <c:showLeaderLines val="1"/>
            <c:showLegendKey val="0"/>
            <c:showPercent val="1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</c:dLbls>
          <c:cat>
            <c:strRef>
              <c:f>Hoja1!$B$40:$B$42</c:f>
              <c:strCache>
                <c:ptCount val="3"/>
                <c:pt idx="0">
                  <c:v>Admin</c:v>
                </c:pt>
                <c:pt idx="1">
                  <c:v>Operativ</c:v>
                </c:pt>
                <c:pt idx="2">
                  <c:v>Func</c:v>
                </c:pt>
              </c:strCache>
            </c:strRef>
          </c:cat>
          <c:val>
            <c:numRef>
              <c:f>Hoja1!$C$40:$C$42</c:f>
              <c:numCache>
                <c:formatCode>General</c:formatCode>
                <c:ptCount val="3"/>
                <c:pt idx="0">
                  <c:v>37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</c:pie3DChart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5987"/>
          <c:y val="0.174068"/>
          <c:w val="0.266357"/>
          <c:h val="0.499488"/>
        </c:manualLayout>
      </c:layout>
      <c:overlay val="0"/>
    </c:legend>
    <c:plotVisOnly val="1"/>
    <c:dispBlanksAs val="gap"/>
    <c:showDLblsOverMax val="0"/>
  </c:chart>
  <c:spPr bwMode="auto">
    <a:xfrm rot="0">
      <a:off x="4644008" y="1830446"/>
      <a:ext cx="4315842" cy="2966704"/>
    </a:xfrm>
  </c:sp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s-AR"/>
  <c:roundedCorners val="0"/>
  <mc:AlternateContent>
    <mc:Choice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Experiencia Laboral</a:t>
            </a:r>
            <a:endParaRPr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showBubbleSize val="0"/>
            <c:showCatName val="0"/>
            <c:showLeaderLines val="1"/>
            <c:showLegendKey val="0"/>
            <c:showPercent val="1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</c:dLbls>
          <c:cat>
            <c:strRef>
              <c:f>Hoja1!$B$51:$B$57</c:f>
              <c:strCache>
                <c:ptCount val="7"/>
                <c:pt idx="0">
                  <c:v>Actividades Artisticas</c:v>
                </c:pt>
                <c:pt idx="1">
                  <c:v>Albañileria, electri y mantenimien</c:v>
                </c:pt>
                <c:pt idx="2">
                  <c:v>Atención al público, Cocina y comedores</c:v>
                </c:pt>
                <c:pt idx="3">
                  <c:v>Salud</c:v>
                </c:pt>
                <c:pt idx="4">
                  <c:v>Medios de comunic</c:v>
                </c:pt>
                <c:pt idx="5">
                  <c:v>Venta Directa</c:v>
                </c:pt>
                <c:pt idx="6">
                  <c:v>Albañilería, electricidad y mantenimiento</c:v>
                </c:pt>
              </c:strCache>
            </c:strRef>
          </c:cat>
          <c:val>
            <c:numRef>
              <c:f>Hoja1!$C$51:$C$57</c:f>
              <c:numCache>
                <c:formatCode>General</c:formatCode>
                <c:ptCount val="7"/>
                <c:pt idx="0">
                  <c:v>12</c:v>
                </c:pt>
                <c:pt idx="1">
                  <c:v>3</c:v>
                </c:pt>
                <c:pt idx="2">
                  <c:v>23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</c:pie3DChart>
      <c:spPr bwMode="auto">
        <a:prstGeom prst="rect">
          <a:avLst/>
        </a:prstGeom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3926"/>
          <c:y val="0.198564"/>
          <c:w val="0.340914"/>
          <c:h val="0.749798"/>
        </c:manualLayout>
      </c:layout>
      <c:overlay val="0"/>
    </c:legend>
    <c:plotVisOnly val="1"/>
    <c:dispBlanksAs val="gap"/>
    <c:showDLblsOverMax val="0"/>
  </c:chart>
  <c:spPr bwMode="auto">
    <a:xfrm rot="0">
      <a:off x="482405" y="4027541"/>
      <a:ext cx="5026219" cy="2714571"/>
    </a:xfrm>
  </c:spPr>
  <c:externalData r:id="rId1">
    <c:autoUpdate val="1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F32C79-5C23-5DA7-1399-07985D98332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A92D8F7-6CCE-2C13-05A4-216C83C1599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CC65783-1B0E-AEC8-9FF7-D6D1268A978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FD86D57-38C2-69E7-9C44-01CA74CE3CC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4F5A6B2-491E-235D-DBBB-67DC8C365A8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2156C1D-61F0-1EDE-D0E8-C4887A6FC19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41970A-77FD-C19F-DE8C-BEFA876C463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04336B-D316-93B1-3067-25E1ECA1C53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F133D7-30B3-D16C-1F94-221E6F8820C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8119CE-CAEF-C79E-A49A-1F61F96BA9C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C997262-CE0F-621A-06AA-E8E905ADD33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050741-7FFD-2DED-2A2E-F3D8B397C4C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789A129-FB51-9722-87FC-AA869991B62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EB5D6F-2E22-19DF-1B1C-BFD0C48A47A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E635C09-586B-0D33-F786-D84F6D65D0D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1F5F3D-6E33-D248-297A-4D1B0504814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9C4653-0E3D-F1D6-5D1B-5C839C42569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161EF18-22B1-146F-BB14-4B37142ADE3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34CF5E9-2879-3337-DB25-91A75660B67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EF2E2E-4A3B-7A9B-70D9-61C68923001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8D4023A-D793-DCB1-776B-44CDDDD4816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4AE192-54A5-760D-AA6B-F26356779E0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3DD598-ED6A-BF5B-FD81-03067B9CE3F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A7CEB7-983D-6FEA-1D04-22BCFBCBBDB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FE46EB0-483D-CB0E-5C2C-EC84CEBCFFE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FE59DEA-890E-978F-C6F0-2A916A9636C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470F432-A5A6-6F68-EF83-6BB01652B43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AC8AFF-8C7B-6AE4-9E4F-E01EFBEFC0D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E01A401-40D1-929C-5DE5-C9B8D361E34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a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7293277" name="Title 1"/>
          <p:cNvSpPr>
            <a:spLocks noGrp="1"/>
          </p:cNvSpPr>
          <p:nvPr>
            <p:ph type="ctrTitle"/>
          </p:nvPr>
        </p:nvSpPr>
        <p:spPr bwMode="auto"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13418560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51035046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142537322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2176368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y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60859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16235810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36364444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168791315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3362752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Encabezado de secció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6014179" name="Title 1"/>
          <p:cNvSpPr>
            <a:spLocks noGrp="1"/>
          </p:cNvSpPr>
          <p:nvPr>
            <p:ph type="title"/>
          </p:nvPr>
        </p:nvSpPr>
        <p:spPr bwMode="auto"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27953260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192446876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30415620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7177899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os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5981146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78296508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374659341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74764020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74910096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0006422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ció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7440127" name="Title 1"/>
          <p:cNvSpPr>
            <a:spLocks noGrp="1"/>
          </p:cNvSpPr>
          <p:nvPr>
            <p:ph type="title"/>
          </p:nvPr>
        </p:nvSpPr>
        <p:spPr bwMode="auto">
          <a:xfrm>
            <a:off x="629841" y="365126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5465578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1170089775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643876496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621163872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51169839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111735990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8459427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lo el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410585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729236210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335450577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4334436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n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686409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876477329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92590738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ido con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8050473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99086151" name="Content Placeholder 2"/>
          <p:cNvSpPr>
            <a:spLocks noGrp="1"/>
          </p:cNvSpPr>
          <p:nvPr>
            <p:ph idx="1"/>
          </p:nvPr>
        </p:nvSpPr>
        <p:spPr bwMode="auto"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46887647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2029316566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106652202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04593563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n con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7120423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473748269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1762069660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</p:txBody>
      </p:sp>
      <p:sp>
        <p:nvSpPr>
          <p:cNvPr id="42502055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157016823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4679769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y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490098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61531017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8784955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20679619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047155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ítulo vertical y tex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037317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77755317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138329308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208118395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963325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gradFill>
          <a:gsLst>
            <a:gs pos="15000">
              <a:srgbClr val="92D050"/>
            </a:gs>
            <a:gs pos="52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8505470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8596784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s-ES"/>
              <a:t>Haga clic para modificar los estilos de texto del patrón</a:t>
            </a:r>
            <a:endParaRPr/>
          </a:p>
          <a:p>
            <a:pPr lvl="1">
              <a:defRPr/>
            </a:pPr>
            <a:r>
              <a:rPr lang="es-ES"/>
              <a:t>Segundo nivel</a:t>
            </a:r>
            <a:endParaRPr/>
          </a:p>
          <a:p>
            <a:pPr lvl="2">
              <a:defRPr/>
            </a:pPr>
            <a:r>
              <a:rPr lang="es-ES"/>
              <a:t>Tercer nivel</a:t>
            </a:r>
            <a:endParaRPr/>
          </a:p>
          <a:p>
            <a:pPr lvl="3">
              <a:defRPr/>
            </a:pPr>
            <a:r>
              <a:rPr lang="es-ES"/>
              <a:t>Cuarto nivel</a:t>
            </a:r>
            <a:endParaRPr/>
          </a:p>
          <a:p>
            <a:pPr lvl="4">
              <a:defRPr/>
            </a:pPr>
            <a:r>
              <a:rPr lang="es-ES"/>
              <a:t>Quinto nivel</a:t>
            </a:r>
            <a:endParaRPr lang="en-US"/>
          </a:p>
        </p:txBody>
      </p:sp>
      <p:sp>
        <p:nvSpPr>
          <p:cNvPr id="86272456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9FFFB4-400D-1240-AB24-6F86C96D4DFB}" type="datetimeFigureOut">
              <a:rPr lang="en-US"/>
              <a:t>5/24/2022</a:t>
            </a:fld>
            <a:endParaRPr lang="en-US"/>
          </a:p>
        </p:txBody>
      </p:sp>
      <p:sp>
        <p:nvSpPr>
          <p:cNvPr id="97673111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100430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57F1E4F-1CFF-5643-939E-217C01CDF565}" type="slidenum">
              <a:rPr lang="en-US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jpg"/><Relationship Id="rId15" Type="http://schemas.openxmlformats.org/officeDocument/2006/relationships/image" Target="../media/image19.jpg"/><Relationship Id="rId16" Type="http://schemas.openxmlformats.org/officeDocument/2006/relationships/image" Target="../media/image20.jpg"/><Relationship Id="rId17" Type="http://schemas.openxmlformats.org/officeDocument/2006/relationships/image" Target="../media/image21.jpg"/><Relationship Id="rId18" Type="http://schemas.openxmlformats.org/officeDocument/2006/relationships/image" Target="../media/image22.png"/><Relationship Id="rId19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4.jpg"/><Relationship Id="rId5" Type="http://schemas.openxmlformats.org/officeDocument/2006/relationships/image" Target="../media/image25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3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Relationship Id="rId4" Type="http://schemas.openxmlformats.org/officeDocument/2006/relationships/image" Target="../media/image33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jpg"/><Relationship Id="rId4" Type="http://schemas.openxmlformats.org/officeDocument/2006/relationships/hyperlink" Target="https://www.huesped.org.ar/noticias/informe-situacion-trans/" TargetMode="External"/><Relationship Id="rId5" Type="http://schemas.openxmlformats.org/officeDocument/2006/relationships/image" Target="../media/image37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jpg"/><Relationship Id="rId4" Type="http://schemas.openxmlformats.org/officeDocument/2006/relationships/image" Target="../media/image3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image" Target="../media/image4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jp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jpg"/><Relationship Id="rId4" Type="http://schemas.openxmlformats.org/officeDocument/2006/relationships/image" Target="../media/image43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44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jpg"/><Relationship Id="rId4" Type="http://schemas.openxmlformats.org/officeDocument/2006/relationships/chart" Target="../charts/chart1.xml" /><Relationship Id="rId5" Type="http://schemas.openxmlformats.org/officeDocument/2006/relationships/chart" Target="../charts/chart2.xml" /><Relationship Id="rId6" Type="http://schemas.openxmlformats.org/officeDocument/2006/relationships/image" Target="../media/image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jpg"/><Relationship Id="rId4" Type="http://schemas.openxmlformats.org/officeDocument/2006/relationships/chart" Target="../charts/chart3.xml" /><Relationship Id="rId5" Type="http://schemas.openxmlformats.org/officeDocument/2006/relationships/chart" Target="../charts/chart4.xml" /><Relationship Id="rId6" Type="http://schemas.openxmlformats.org/officeDocument/2006/relationships/chart" Target="../charts/chart5.xml" /><Relationship Id="rId7" Type="http://schemas.openxmlformats.org/officeDocument/2006/relationships/image" Target="../media/image1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9.png"/><Relationship Id="rId4" Type="http://schemas.openxmlformats.org/officeDocument/2006/relationships/image" Target="../media/image50.jp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51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6000"/>
              </a:srgbClr>
            </a:gs>
            <a:gs pos="52000">
              <a:schemeClr val="accent1">
                <a:lumMod val="45000"/>
                <a:lumOff val="55000"/>
                <a:alpha val="26000"/>
              </a:schemeClr>
            </a:gs>
            <a:gs pos="67000">
              <a:schemeClr val="accent1">
                <a:lumMod val="30000"/>
                <a:lumOff val="70000"/>
                <a:alpha val="26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121008" name="CuadroTexto 2"/>
          <p:cNvSpPr txBox="1"/>
          <p:nvPr/>
        </p:nvSpPr>
        <p:spPr bwMode="auto">
          <a:xfrm>
            <a:off x="4235375" y="154824"/>
            <a:ext cx="4440697" cy="235919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/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Una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palabra 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que 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marca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la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realidad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del 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colectivo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TRANS y 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caracteriza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s-AR" sz="2200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a sus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 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integrantes</a:t>
            </a:r>
            <a:r>
              <a:rPr lang="es-AR" sz="2200" b="1">
                <a:solidFill>
                  <a:schemeClr val="bg1"/>
                </a:solidFill>
                <a:latin typeface="Times New Roman"/>
                <a:ea typeface="+mj-ea"/>
                <a:cs typeface="Times New Roman"/>
              </a:rPr>
              <a:t> es la de </a:t>
            </a:r>
            <a:endParaRPr lang="es-AR" sz="2200">
              <a:solidFill>
                <a:schemeClr val="bg1"/>
              </a:solidFill>
              <a:latin typeface="Times New Roman"/>
              <a:ea typeface="Arial"/>
              <a:cs typeface="Times New Roman"/>
            </a:endParaRPr>
          </a:p>
          <a:p>
            <a:pPr algn="ctr">
              <a:lnSpc>
                <a:spcPct val="90000"/>
              </a:lnSpc>
              <a:spcAft>
                <a:spcPts val="599"/>
              </a:spcAft>
              <a:defRPr/>
            </a:pPr>
            <a:endParaRPr sz="2200"/>
          </a:p>
          <a:p>
            <a:pPr algn="ctr">
              <a:lnSpc>
                <a:spcPct val="90000"/>
              </a:lnSpc>
              <a:spcAft>
                <a:spcPts val="599"/>
              </a:spcAft>
              <a:defRPr/>
            </a:pPr>
            <a:r>
              <a:rPr lang="es-AR" sz="2200">
                <a:solidFill>
                  <a:schemeClr val="bg1"/>
                </a:solidFill>
                <a:latin typeface="Times New Roman"/>
                <a:ea typeface="Arial"/>
                <a:cs typeface="Times New Roman"/>
              </a:rPr>
              <a:t>“</a:t>
            </a:r>
            <a:r>
              <a:rPr lang="es-AR" sz="2200" i="1">
                <a:solidFill>
                  <a:schemeClr val="bg1"/>
                </a:solidFill>
                <a:latin typeface="Times New Roman"/>
                <a:ea typeface="Arial"/>
                <a:cs typeface="Times New Roman"/>
              </a:rPr>
              <a:t>sob</a:t>
            </a:r>
            <a:r>
              <a:rPr lang="es-AR" sz="2200" i="1">
                <a:solidFill>
                  <a:schemeClr val="bg1"/>
                </a:solidFill>
                <a:latin typeface="Times New Roman"/>
                <a:ea typeface="Arial"/>
                <a:cs typeface="Times New Roman"/>
              </a:rPr>
              <a:t>revivientes</a:t>
            </a:r>
            <a:r>
              <a:rPr lang="es-AR" sz="2200" i="1">
                <a:solidFill>
                  <a:schemeClr val="bg1"/>
                </a:solidFill>
                <a:latin typeface="Calibri Light"/>
                <a:ea typeface="Arial"/>
                <a:cs typeface="Arial"/>
              </a:rPr>
              <a:t>”</a:t>
            </a:r>
            <a:r>
              <a:rPr lang="es-AR" sz="2200">
                <a:solidFill>
                  <a:schemeClr val="bg1"/>
                </a:solidFill>
                <a:latin typeface="Calibri Light"/>
                <a:ea typeface="Arial"/>
                <a:cs typeface="Arial"/>
              </a:rPr>
              <a:t>. </a:t>
            </a:r>
            <a:endParaRPr lang="es-AR" sz="2200">
              <a:solidFill>
                <a:schemeClr val="bg1"/>
              </a:solidFill>
              <a:latin typeface="Calibri Light"/>
              <a:ea typeface="Arial"/>
              <a:cs typeface="Arial"/>
            </a:endParaRPr>
          </a:p>
        </p:txBody>
      </p:sp>
      <p:pic>
        <p:nvPicPr>
          <p:cNvPr id="731774055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4161080" y="6053953"/>
            <a:ext cx="3642149" cy="555427"/>
          </a:xfrm>
          <a:prstGeom prst="rect">
            <a:avLst/>
          </a:prstGeom>
          <a:noFill/>
        </p:spPr>
      </p:pic>
      <p:pic>
        <p:nvPicPr>
          <p:cNvPr id="1856141522" name="3 Imagen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03937" y="899580"/>
            <a:ext cx="3313569" cy="5432086"/>
          </a:xfrm>
          <a:prstGeom prst="rect">
            <a:avLst/>
          </a:prstGeom>
          <a:noFill/>
        </p:spPr>
      </p:pic>
      <p:sp>
        <p:nvSpPr>
          <p:cNvPr id="754447370" name="CuadroTexto 1"/>
          <p:cNvSpPr txBox="1"/>
          <p:nvPr/>
        </p:nvSpPr>
        <p:spPr bwMode="auto">
          <a:xfrm>
            <a:off x="3971385" y="2615741"/>
            <a:ext cx="4968677" cy="348876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normAutofit fontScale="80000" lnSpcReduction="4000"/>
          </a:bodyPr>
          <a:lstStyle/>
          <a:p>
            <a:pPr algn="just">
              <a:lnSpc>
                <a:spcPct val="160000"/>
              </a:lnSpc>
              <a:defRPr/>
            </a:pP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situación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es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consecuencia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de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estigmatización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,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exclusión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y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discriminación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a la que se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ven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 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expuestas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las personas TRANS 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en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su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trayectoria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vital.</a:t>
            </a:r>
            <a:endParaRPr lang="es-AR"/>
          </a:p>
          <a:p>
            <a:pPr algn="just">
              <a:lnSpc>
                <a:spcPct val="160000"/>
              </a:lnSpc>
              <a:defRPr/>
            </a:pP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Esta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situación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impuso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necesidad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de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abordar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iniciativa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de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implementación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del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Cupo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 Laboral TRANS con la 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seriedad</a:t>
            </a:r>
            <a:r>
              <a:rPr lang="es-AR" sz="2400" b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que 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merece</a:t>
            </a:r>
            <a:r>
              <a:rPr lang="es-AR" sz="2400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  <a:endParaRPr lang="es-AR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  <a:defRPr/>
            </a:pPr>
            <a:endParaRPr lang="es-AR" sz="1600">
              <a:latin typeface="+mn-lt"/>
              <a:cs typeface="+mn-cs"/>
            </a:endParaRPr>
          </a:p>
        </p:txBody>
      </p:sp>
      <p:sp>
        <p:nvSpPr>
          <p:cNvPr id="2025981770" name="5 CuadroTexto"/>
          <p:cNvSpPr txBox="1">
            <a:spLocks noChangeArrowheads="1"/>
          </p:cNvSpPr>
          <p:nvPr/>
        </p:nvSpPr>
        <p:spPr bwMode="auto">
          <a:xfrm>
            <a:off x="5508625" y="3629025"/>
            <a:ext cx="3455988" cy="338554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ctr">
              <a:defRPr/>
            </a:pPr>
            <a:endParaRPr lang="es-ES" sz="1600" i="1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14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856141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85614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85614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4000"/>
              </a:srgbClr>
            </a:gs>
            <a:gs pos="52000">
              <a:schemeClr val="accent1">
                <a:lumMod val="45000"/>
                <a:lumOff val="55000"/>
                <a:alpha val="24000"/>
              </a:schemeClr>
            </a:gs>
            <a:gs pos="67000">
              <a:schemeClr val="accent1">
                <a:lumMod val="30000"/>
                <a:lumOff val="70000"/>
                <a:alpha val="24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3156509" name="Título 1"/>
          <p:cNvSpPr>
            <a:spLocks noGrp="1"/>
          </p:cNvSpPr>
          <p:nvPr>
            <p:ph type="title"/>
          </p:nvPr>
        </p:nvSpPr>
        <p:spPr bwMode="auto">
          <a:xfrm>
            <a:off x="526414" y="260648"/>
            <a:ext cx="534173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sz="2800">
                <a:solidFill>
                  <a:schemeClr val="bg1"/>
                </a:solidFill>
                <a:latin typeface="Times New Roman"/>
                <a:cs typeface="Times New Roman"/>
              </a:rPr>
              <a:t>..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Nada surge 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por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generación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espontánea</a:t>
            </a:r>
            <a:r>
              <a:rPr lang="en-US" sz="2200" b="1" i="1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r>
              <a:rPr lang="en-US" sz="2800">
                <a:solidFill>
                  <a:schemeClr val="bg1"/>
                </a:solidFill>
                <a:latin typeface="Times New Roman"/>
                <a:cs typeface="Times New Roman"/>
              </a:rPr>
              <a:t>..</a:t>
            </a:r>
            <a:endParaRPr/>
          </a:p>
        </p:txBody>
      </p:sp>
      <p:sp>
        <p:nvSpPr>
          <p:cNvPr id="271732660" name="Marcador de contenido 2"/>
          <p:cNvSpPr>
            <a:spLocks noGrp="1"/>
          </p:cNvSpPr>
          <p:nvPr>
            <p:ph sz="half" idx="1"/>
          </p:nvPr>
        </p:nvSpPr>
        <p:spPr bwMode="auto">
          <a:xfrm>
            <a:off x="323528" y="1916832"/>
            <a:ext cx="4824536" cy="413683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El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cupo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laboral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travesti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-trans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como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iniciativa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 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fue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expresado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por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 la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líder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travesti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y 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activista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por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los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 derechos 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humanos</a:t>
            </a:r>
            <a:r>
              <a:rPr lang="en-US" sz="2000" i="1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endParaRPr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>
              <a:defRPr/>
            </a:pPr>
            <a:endParaRPr sz="2000" b="1" i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0">
              <a:defRPr/>
            </a:pP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Diana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Sacayán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  <a:endParaRPr sz="2000"/>
          </a:p>
          <a:p>
            <a:pPr marL="0">
              <a:defRPr/>
            </a:pPr>
            <a:endParaRPr sz="2000" b="1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Fue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pensado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como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una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estrategia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para 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paliar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la 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exclusión</a:t>
            </a:r>
            <a:r>
              <a:rPr lang="en-US" sz="2000" b="1" i="1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de sus </a:t>
            </a:r>
            <a:r>
              <a:rPr lang="en-US" sz="2000" b="0" i="1">
                <a:solidFill>
                  <a:schemeClr val="bg1"/>
                </a:solidFill>
                <a:latin typeface="Times New Roman"/>
                <a:cs typeface="Times New Roman"/>
              </a:rPr>
              <a:t>compañeras</a:t>
            </a:r>
            <a:r>
              <a:rPr lang="en-US" sz="2000" b="0" i="1"/>
              <a:t>.</a:t>
            </a:r>
            <a:endParaRPr sz="2000" b="0"/>
          </a:p>
          <a:p>
            <a:pPr>
              <a:defRPr/>
            </a:pPr>
            <a:endParaRPr sz="2000" b="0"/>
          </a:p>
          <a:p>
            <a:pPr>
              <a:defRPr/>
            </a:pPr>
            <a:endParaRPr lang="en-US" sz="1600"/>
          </a:p>
        </p:txBody>
      </p:sp>
      <p:pic>
        <p:nvPicPr>
          <p:cNvPr id="1733061194" name="Imagen 4" descr="Mujer sonriendo en la calle&#10;&#10;Descripción generada automáticamente"/>
          <p:cNvPicPr>
            <a:picLocks noChangeAspect="1"/>
          </p:cNvPicPr>
          <p:nvPr/>
        </p:nvPicPr>
        <p:blipFill rotWithShape="1">
          <a:blip r:embed="rId3"/>
          <a:srcRect l="36324" t="0" r="20572" b="-1"/>
          <a:stretch/>
        </p:blipFill>
        <p:spPr bwMode="auto">
          <a:xfrm>
            <a:off x="5728555" y="1586211"/>
            <a:ext cx="3064987" cy="3555410"/>
          </a:xfrm>
          <a:prstGeom prst="rect">
            <a:avLst/>
          </a:prstGeom>
          <a:noFill/>
        </p:spPr>
      </p:pic>
      <p:pic>
        <p:nvPicPr>
          <p:cNvPr id="1741799419" name="Picture 2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5148064" y="6085209"/>
            <a:ext cx="3466539" cy="528646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06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33061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33061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33061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4000"/>
              </a:srgbClr>
            </a:gs>
            <a:gs pos="52000">
              <a:schemeClr val="accent1">
                <a:lumMod val="45000"/>
                <a:lumOff val="55000"/>
                <a:alpha val="24000"/>
              </a:schemeClr>
            </a:gs>
            <a:gs pos="67000">
              <a:schemeClr val="accent1">
                <a:lumMod val="30000"/>
                <a:lumOff val="70000"/>
                <a:alpha val="24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4727304" name="Título 1"/>
          <p:cNvSpPr>
            <a:spLocks noGrp="1"/>
          </p:cNvSpPr>
          <p:nvPr>
            <p:ph type="title"/>
          </p:nvPr>
        </p:nvSpPr>
        <p:spPr bwMode="auto">
          <a:xfrm>
            <a:off x="71437" y="404664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s-ES"/>
              <a:t>Y se sigue sumando...</a:t>
            </a:r>
            <a:endParaRPr/>
          </a:p>
        </p:txBody>
      </p:sp>
      <p:pic>
        <p:nvPicPr>
          <p:cNvPr id="1560746304" name="Imagen 10" descr="Imagen que contiene mujer, niña, tabla, cuarto&#10;&#10;Descripción generada automáticamente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224286" y="4429431"/>
            <a:ext cx="4926223" cy="1619250"/>
          </a:xfrm>
        </p:spPr>
      </p:pic>
      <p:pic>
        <p:nvPicPr>
          <p:cNvPr id="1784574965" name="Picture 2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98067" y="6269545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405222130" name="CuadroTexto 6"/>
          <p:cNvSpPr txBox="1"/>
          <p:nvPr/>
        </p:nvSpPr>
        <p:spPr bwMode="auto">
          <a:xfrm>
            <a:off x="224286" y="1807910"/>
            <a:ext cx="8487665" cy="2523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-AR" sz="3600" b="1">
                <a:latin typeface="Times New Roman"/>
                <a:cs typeface="Times New Roman"/>
              </a:rPr>
              <a:t>Lohana </a:t>
            </a:r>
            <a:r>
              <a:rPr lang="es-AR" sz="3600" b="1">
                <a:latin typeface="Times New Roman"/>
                <a:cs typeface="Times New Roman"/>
              </a:rPr>
              <a:t>Berkins</a:t>
            </a:r>
            <a:r>
              <a:rPr lang="es-AR" sz="3600" b="1">
                <a:latin typeface="Times New Roman"/>
                <a:cs typeface="Times New Roman"/>
              </a:rPr>
              <a:t>, </a:t>
            </a:r>
            <a:r>
              <a:rPr lang="es-AR" sz="2400" b="1">
                <a:latin typeface="Times New Roman"/>
                <a:cs typeface="Times New Roman"/>
              </a:rPr>
              <a:t>referente </a:t>
            </a:r>
            <a:r>
              <a:rPr lang="es-AR" sz="2400">
                <a:latin typeface="Times New Roman"/>
                <a:cs typeface="Times New Roman"/>
              </a:rPr>
              <a:t>indiscutida de la comunidad </a:t>
            </a:r>
            <a:r>
              <a:rPr lang="es-AR" sz="2400" b="1">
                <a:latin typeface="Times New Roman"/>
                <a:cs typeface="Times New Roman"/>
              </a:rPr>
              <a:t>TRANS, </a:t>
            </a:r>
            <a:r>
              <a:rPr lang="es-AR" sz="2400">
                <a:latin typeface="Times New Roman"/>
                <a:cs typeface="Times New Roman"/>
              </a:rPr>
              <a:t>que ha sido un </a:t>
            </a:r>
            <a:r>
              <a:rPr lang="es-AR" sz="2400" b="1">
                <a:latin typeface="Times New Roman"/>
                <a:cs typeface="Times New Roman"/>
              </a:rPr>
              <a:t>modelo de construcción de ciudadanía y derechos. </a:t>
            </a:r>
            <a:endParaRPr lang="es-ES" sz="2400" b="1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AR" sz="2400" b="1">
                <a:latin typeface="Times New Roman"/>
                <a:cs typeface="Times New Roman"/>
              </a:rPr>
              <a:t>...denunciaba el </a:t>
            </a:r>
            <a:r>
              <a:rPr lang="es-AR" sz="3200" b="1">
                <a:latin typeface="Times New Roman"/>
                <a:cs typeface="Times New Roman"/>
              </a:rPr>
              <a:t>“no-lugar” </a:t>
            </a:r>
            <a:r>
              <a:rPr lang="es-AR" sz="2400" b="1">
                <a:latin typeface="Times New Roman"/>
                <a:cs typeface="Times New Roman"/>
              </a:rPr>
              <a:t>en el Estado </a:t>
            </a:r>
            <a:r>
              <a:rPr lang="es-AR" sz="2400">
                <a:latin typeface="Times New Roman"/>
                <a:cs typeface="Times New Roman"/>
              </a:rPr>
              <a:t>de las personas </a:t>
            </a:r>
            <a:r>
              <a:rPr lang="es-AR" sz="2400" b="1">
                <a:latin typeface="Times New Roman"/>
                <a:cs typeface="Times New Roman"/>
              </a:rPr>
              <a:t>TRAN</a:t>
            </a:r>
            <a:r>
              <a:rPr lang="es-AR" sz="2400">
                <a:latin typeface="Times New Roman"/>
                <a:cs typeface="Times New Roman"/>
              </a:rPr>
              <a:t>S</a:t>
            </a:r>
            <a:endParaRPr/>
          </a:p>
          <a:p>
            <a:pPr>
              <a:defRPr/>
            </a:pPr>
            <a:endParaRPr lang="es-AR">
              <a:latin typeface="+mj-lt"/>
              <a:cs typeface="Arial"/>
            </a:endParaRPr>
          </a:p>
        </p:txBody>
      </p:sp>
      <p:pic>
        <p:nvPicPr>
          <p:cNvPr id="1171616073" name="Imagen 3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6391726" y="116632"/>
            <a:ext cx="2627784" cy="1828800"/>
          </a:xfrm>
          <a:prstGeom prst="rect">
            <a:avLst/>
          </a:prstGeom>
        </p:spPr>
      </p:pic>
      <p:sp>
        <p:nvSpPr>
          <p:cNvPr id="1837837974" name="CuadroTexto 3"/>
          <p:cNvSpPr txBox="1"/>
          <p:nvPr/>
        </p:nvSpPr>
        <p:spPr bwMode="auto">
          <a:xfrm>
            <a:off x="5254639" y="4123606"/>
            <a:ext cx="3660313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ctr">
              <a:defRPr/>
            </a:pPr>
            <a:r>
              <a:rPr lang="es-AR" sz="2400">
                <a:latin typeface="Times New Roman"/>
                <a:cs typeface="Times New Roman"/>
              </a:rPr>
              <a:t>En </a:t>
            </a:r>
            <a:r>
              <a:rPr lang="es-AR" sz="2400" b="1">
                <a:latin typeface="Times New Roman"/>
                <a:cs typeface="Times New Roman"/>
              </a:rPr>
              <a:t> Chubut</a:t>
            </a:r>
            <a:r>
              <a:rPr lang="es-AR" sz="2400">
                <a:latin typeface="Times New Roman"/>
                <a:cs typeface="Times New Roman"/>
              </a:rPr>
              <a:t> existe un movimiento de lucha activista que </a:t>
            </a:r>
            <a:r>
              <a:rPr lang="es-AR" sz="2400" b="1">
                <a:latin typeface="Times New Roman"/>
                <a:cs typeface="Times New Roman"/>
              </a:rPr>
              <a:t>impulsa los avances</a:t>
            </a:r>
            <a:r>
              <a:rPr lang="es-AR" sz="2400">
                <a:latin typeface="Times New Roman"/>
                <a:cs typeface="Times New Roman"/>
              </a:rPr>
              <a:t> más significativos desde la </a:t>
            </a:r>
            <a:r>
              <a:rPr lang="es-AR" sz="2400" b="1">
                <a:latin typeface="Times New Roman"/>
                <a:cs typeface="Times New Roman"/>
              </a:rPr>
              <a:t>perspectiva de Derechos Humanos y Diversidad</a:t>
            </a:r>
            <a:r>
              <a:rPr lang="es-AR" sz="2400">
                <a:latin typeface="Times New Roman"/>
                <a:cs typeface="Times New Roman"/>
              </a:rPr>
              <a:t> </a:t>
            </a:r>
            <a:endParaRPr lang="es-ES"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61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1616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1616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1616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746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60746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60746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60746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1999"/>
              </a:srgbClr>
            </a:gs>
            <a:gs pos="52000">
              <a:schemeClr val="accent1">
                <a:lumMod val="45000"/>
                <a:lumOff val="55000"/>
                <a:alpha val="31999"/>
              </a:schemeClr>
            </a:gs>
            <a:gs pos="67000">
              <a:schemeClr val="accent1">
                <a:lumMod val="30000"/>
                <a:lumOff val="70000"/>
                <a:alpha val="31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7536880" name="Título 1"/>
          <p:cNvSpPr>
            <a:spLocks noGrp="1"/>
          </p:cNvSpPr>
          <p:nvPr>
            <p:ph type="title"/>
          </p:nvPr>
        </p:nvSpPr>
        <p:spPr bwMode="auto">
          <a:xfrm>
            <a:off x="673224" y="260648"/>
            <a:ext cx="5194920" cy="7109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ES" sz="3200">
                <a:latin typeface="Times New Roman"/>
                <a:cs typeface="Times New Roman"/>
              </a:rPr>
              <a:t>En la provincia de Chubut:</a:t>
            </a:r>
            <a:endParaRPr/>
          </a:p>
        </p:txBody>
      </p:sp>
      <p:sp>
        <p:nvSpPr>
          <p:cNvPr id="1967134057" name="Marcador de contenido 2"/>
          <p:cNvSpPr>
            <a:spLocks noGrp="1"/>
          </p:cNvSpPr>
          <p:nvPr>
            <p:ph idx="1"/>
          </p:nvPr>
        </p:nvSpPr>
        <p:spPr bwMode="auto">
          <a:xfrm flipH="0" flipV="0">
            <a:off x="297757" y="1242027"/>
            <a:ext cx="8127727" cy="2817656"/>
          </a:xfrm>
        </p:spPr>
        <p:txBody>
          <a:bodyPr vert="horz" lIns="91440" tIns="45720" rIns="91440" bIns="45720" anchor="t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La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Ley I-621 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(05/18) regula el 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Cupo Laboral TRANS 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en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el sector público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 . </a:t>
            </a:r>
            <a:endParaRPr sz="200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No inferior al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 0,5%</a:t>
            </a:r>
            <a:r>
              <a:rPr lang="es-ES" sz="2000">
                <a:latin typeface="Times New Roman"/>
                <a:ea typeface="+mn-lt"/>
                <a:cs typeface="Times New Roman"/>
              </a:rPr>
              <a:t> de la totalidad de su personal. </a:t>
            </a:r>
            <a:endParaRPr sz="2000" b="0">
              <a:latin typeface="Times New Roman"/>
              <a:ea typeface="+mn-lt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La </a:t>
            </a:r>
            <a:r>
              <a:rPr lang="es-ES" sz="2000">
                <a:latin typeface="Times New Roman"/>
                <a:ea typeface="+mn-lt"/>
                <a:cs typeface="Times New Roman"/>
              </a:rPr>
              <a:t>medida de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acción directa</a:t>
            </a:r>
            <a:r>
              <a:rPr lang="es-ES" sz="2000">
                <a:latin typeface="Times New Roman"/>
                <a:ea typeface="+mn-lt"/>
                <a:cs typeface="Times New Roman"/>
              </a:rPr>
              <a:t> dirigida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 a 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garantizar el acceso al empleo público</a:t>
            </a:r>
            <a:r>
              <a:rPr lang="es-ES" sz="2000">
                <a:latin typeface="Times New Roman"/>
                <a:ea typeface="+mn-lt"/>
                <a:cs typeface="Times New Roman"/>
              </a:rPr>
              <a:t>,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  al colectivo TRANS (trans -travesti, transexual o transgénero)</a:t>
            </a:r>
            <a:endParaRPr sz="2000"/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000">
                <a:latin typeface="Times New Roman"/>
                <a:ea typeface="+mn-lt"/>
                <a:cs typeface="Times New Roman"/>
              </a:rPr>
              <a:t>C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umpliendo </a:t>
            </a:r>
            <a:r>
              <a:rPr lang="es-AR" sz="2000" b="0">
                <a:latin typeface="Times New Roman"/>
                <a:cs typeface="Times New Roman"/>
              </a:rPr>
              <a:t>obligaciones asumidas por Pactos y Convenciones internacionales en la materia.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863887012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251520" y="5939053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990226" name="Imagen 5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076056" y="4797152"/>
            <a:ext cx="3451225" cy="180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90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90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90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7000"/>
              </a:srgbClr>
            </a:gs>
            <a:gs pos="52000">
              <a:schemeClr val="accent1">
                <a:lumMod val="45000"/>
                <a:lumOff val="55000"/>
                <a:alpha val="37000"/>
              </a:schemeClr>
            </a:gs>
            <a:gs pos="67000">
              <a:schemeClr val="accent1">
                <a:lumMod val="30000"/>
                <a:lumOff val="70000"/>
                <a:alpha val="37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4620816" name="Título 1"/>
          <p:cNvSpPr>
            <a:spLocks noGrp="1"/>
          </p:cNvSpPr>
          <p:nvPr>
            <p:ph type="title"/>
          </p:nvPr>
        </p:nvSpPr>
        <p:spPr bwMode="auto">
          <a:xfrm>
            <a:off x="290363" y="293239"/>
            <a:ext cx="8614253" cy="62116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s-ES" sz="2800">
                <a:latin typeface="Times New Roman"/>
                <a:cs typeface="Times New Roman"/>
              </a:rPr>
              <a:t>Desde el Poder Judicial trabajamos sobre la implementación </a:t>
            </a:r>
            <a:r>
              <a:rPr lang="es-ES" sz="2800">
                <a:latin typeface="Times New Roman"/>
                <a:ea typeface="+mj-lt"/>
                <a:cs typeface="Times New Roman"/>
              </a:rPr>
              <a:t>de la Ley I-621 </a:t>
            </a:r>
            <a:r>
              <a:rPr lang="es-ES" sz="2800">
                <a:latin typeface="Times New Roman"/>
                <a:cs typeface="Times New Roman"/>
              </a:rPr>
              <a:t> </a:t>
            </a:r>
            <a:endParaRPr/>
          </a:p>
        </p:txBody>
      </p:sp>
      <p:pic>
        <p:nvPicPr>
          <p:cNvPr id="161997523" name="Imagen 4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5041482" y="1667069"/>
            <a:ext cx="2505074" cy="1238250"/>
          </a:xfrm>
        </p:spPr>
      </p:pic>
      <p:pic>
        <p:nvPicPr>
          <p:cNvPr id="2013594748" name="Imagen 7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668236" y="2534876"/>
            <a:ext cx="2340634" cy="1018481"/>
          </a:xfrm>
          <a:prstGeom prst="rect">
            <a:avLst/>
          </a:prstGeom>
        </p:spPr>
      </p:pic>
      <p:pic>
        <p:nvPicPr>
          <p:cNvPr id="43744018" name="Imagen 8" descr="Una mujer con pelo largo&#10;&#10;Descripción generada automáticamente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2973229" y="1919556"/>
            <a:ext cx="695325" cy="1581150"/>
          </a:xfrm>
          <a:prstGeom prst="rect">
            <a:avLst/>
          </a:prstGeom>
        </p:spPr>
      </p:pic>
      <p:pic>
        <p:nvPicPr>
          <p:cNvPr id="313829329" name="Imagen 10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673670" y="3443108"/>
            <a:ext cx="866775" cy="1438275"/>
          </a:xfrm>
          <a:prstGeom prst="rect">
            <a:avLst/>
          </a:prstGeom>
        </p:spPr>
      </p:pic>
      <p:pic>
        <p:nvPicPr>
          <p:cNvPr id="1823819027" name="Imagen 11" descr="Cara de un hombre&#10;&#10;Descripción generada automáticamente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550204" y="1123500"/>
            <a:ext cx="1228725" cy="1419225"/>
          </a:xfrm>
          <a:prstGeom prst="rect">
            <a:avLst/>
          </a:prstGeom>
        </p:spPr>
      </p:pic>
      <p:pic>
        <p:nvPicPr>
          <p:cNvPr id="1873141518" name="Imagen 13" descr="Interfaz de usuario gráfica, Texto, Aplicación, Chat o mensaje de texto&#10;&#10;Descripción generada automáticamente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941607" y="4523571"/>
            <a:ext cx="2743200" cy="1002632"/>
          </a:xfrm>
          <a:prstGeom prst="rect">
            <a:avLst/>
          </a:prstGeom>
        </p:spPr>
      </p:pic>
      <p:pic>
        <p:nvPicPr>
          <p:cNvPr id="278283854" name="Imagen 14" descr="Imagen que contiene persona, sostener, mujer, frente&#10;&#10;Descripción generada automáticamente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3293134" y="1061589"/>
            <a:ext cx="1752599" cy="1543050"/>
          </a:xfrm>
          <a:prstGeom prst="rect">
            <a:avLst/>
          </a:prstGeom>
        </p:spPr>
      </p:pic>
      <p:pic>
        <p:nvPicPr>
          <p:cNvPr id="1076422093" name="Imagen 15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1532627" y="3488152"/>
            <a:ext cx="2110596" cy="902486"/>
          </a:xfrm>
          <a:prstGeom prst="rect">
            <a:avLst/>
          </a:prstGeom>
        </p:spPr>
      </p:pic>
      <p:pic>
        <p:nvPicPr>
          <p:cNvPr id="171374229" name="Imagen 16" descr="Persona con lentes sonriendo&#10;&#10;Descripción generada automáticamente"/>
          <p:cNvPicPr>
            <a:picLocks noChangeAspect="1"/>
          </p:cNvPicPr>
          <p:nvPr/>
        </p:nvPicPr>
        <p:blipFill rotWithShape="1">
          <a:blip r:embed="rId11"/>
          <a:stretch/>
        </p:blipFill>
        <p:spPr bwMode="auto">
          <a:xfrm>
            <a:off x="2586665" y="3562170"/>
            <a:ext cx="2547309" cy="898226"/>
          </a:xfrm>
          <a:prstGeom prst="rect">
            <a:avLst/>
          </a:prstGeom>
        </p:spPr>
      </p:pic>
      <p:pic>
        <p:nvPicPr>
          <p:cNvPr id="1294552306" name="Imagen 17"/>
          <p:cNvPicPr>
            <a:picLocks noChangeAspect="1"/>
          </p:cNvPicPr>
          <p:nvPr/>
        </p:nvPicPr>
        <p:blipFill rotWithShape="1">
          <a:blip r:embed="rId12"/>
          <a:stretch/>
        </p:blipFill>
        <p:spPr bwMode="auto">
          <a:xfrm>
            <a:off x="1317325" y="4276995"/>
            <a:ext cx="1333500" cy="1438275"/>
          </a:xfrm>
          <a:prstGeom prst="rect">
            <a:avLst/>
          </a:prstGeom>
        </p:spPr>
      </p:pic>
      <p:pic>
        <p:nvPicPr>
          <p:cNvPr id="116408218" name="Imagen 18" descr="Hombre con la boca abierta&#10;&#10;Descripción generada automáticamente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1973830" y="1099599"/>
            <a:ext cx="1314450" cy="1438275"/>
          </a:xfrm>
          <a:prstGeom prst="rect">
            <a:avLst/>
          </a:prstGeom>
        </p:spPr>
      </p:pic>
      <p:pic>
        <p:nvPicPr>
          <p:cNvPr id="2054050860" name="Imagen 19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5735308" y="2556564"/>
            <a:ext cx="1123950" cy="1457325"/>
          </a:xfrm>
          <a:prstGeom prst="rect">
            <a:avLst/>
          </a:prstGeom>
        </p:spPr>
      </p:pic>
      <p:pic>
        <p:nvPicPr>
          <p:cNvPr id="1590629719" name="Imagen 20" descr="Imagen que contiene hombre, sostener, parado, niño&#10;&#10;Descripción generada automáticamente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226761" y="2597809"/>
            <a:ext cx="2733675" cy="857250"/>
          </a:xfrm>
          <a:prstGeom prst="rect">
            <a:avLst/>
          </a:prstGeom>
        </p:spPr>
      </p:pic>
      <p:pic>
        <p:nvPicPr>
          <p:cNvPr id="778426192" name="Imagen 21" descr="Una persona sonriendo&#10;&#10;Descripción generada automáticamente"/>
          <p:cNvPicPr>
            <a:picLocks noChangeAspect="1"/>
          </p:cNvPicPr>
          <p:nvPr/>
        </p:nvPicPr>
        <p:blipFill rotWithShape="1">
          <a:blip r:embed="rId16"/>
          <a:stretch/>
        </p:blipFill>
        <p:spPr bwMode="auto">
          <a:xfrm>
            <a:off x="5681485" y="4008677"/>
            <a:ext cx="771525" cy="1457325"/>
          </a:xfrm>
          <a:prstGeom prst="rect">
            <a:avLst/>
          </a:prstGeom>
        </p:spPr>
      </p:pic>
      <p:pic>
        <p:nvPicPr>
          <p:cNvPr id="384144308" name="Imagen 22" descr="Foto montaje de una mujer sonriendo&#10;&#10;Descripción generada automáticamente"/>
          <p:cNvPicPr>
            <a:picLocks noChangeAspect="1"/>
          </p:cNvPicPr>
          <p:nvPr/>
        </p:nvPicPr>
        <p:blipFill rotWithShape="1">
          <a:blip r:embed="rId17"/>
          <a:stretch/>
        </p:blipFill>
        <p:spPr bwMode="auto">
          <a:xfrm>
            <a:off x="3505131" y="3095714"/>
            <a:ext cx="2106822" cy="1687362"/>
          </a:xfrm>
          <a:prstGeom prst="rect">
            <a:avLst/>
          </a:prstGeom>
        </p:spPr>
      </p:pic>
      <p:pic>
        <p:nvPicPr>
          <p:cNvPr id="721935946" name="Imagen 23" descr="Persona posando haciendo muecas&#10;&#10;Descripción generada automáticamente"/>
          <p:cNvPicPr>
            <a:picLocks noChangeAspect="1"/>
          </p:cNvPicPr>
          <p:nvPr/>
        </p:nvPicPr>
        <p:blipFill rotWithShape="1">
          <a:blip r:embed="rId18"/>
          <a:stretch/>
        </p:blipFill>
        <p:spPr bwMode="auto">
          <a:xfrm>
            <a:off x="2630338" y="4449523"/>
            <a:ext cx="1223513" cy="1193861"/>
          </a:xfrm>
          <a:prstGeom prst="rect">
            <a:avLst/>
          </a:prstGeom>
        </p:spPr>
      </p:pic>
      <p:pic>
        <p:nvPicPr>
          <p:cNvPr id="1888590236" name="Picture 2"/>
          <p:cNvPicPr>
            <a:picLocks noChangeAspect="1" noChangeArrowheads="1"/>
          </p:cNvPicPr>
          <p:nvPr/>
        </p:nvPicPr>
        <p:blipFill rotWithShape="1">
          <a:blip r:embed="rId19"/>
          <a:stretch/>
        </p:blipFill>
        <p:spPr bwMode="auto">
          <a:xfrm>
            <a:off x="5584825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52434920" name="2 Rectángulo"/>
          <p:cNvSpPr/>
          <p:nvPr/>
        </p:nvSpPr>
        <p:spPr bwMode="auto">
          <a:xfrm>
            <a:off x="250080" y="5715270"/>
            <a:ext cx="5840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400">
                <a:latin typeface="+mj-lt"/>
              </a:rPr>
              <a:t>escuchando algunos aportes fundamentales...</a:t>
            </a:r>
            <a:endParaRPr lang="es-AR" sz="240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8999"/>
              </a:srgbClr>
            </a:gs>
            <a:gs pos="52000">
              <a:schemeClr val="accent1">
                <a:lumMod val="45000"/>
                <a:lumOff val="55000"/>
                <a:alpha val="28999"/>
              </a:schemeClr>
            </a:gs>
            <a:gs pos="67000">
              <a:schemeClr val="accent1">
                <a:lumMod val="30000"/>
                <a:lumOff val="70000"/>
                <a:alpha val="2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9443621" name="1 Título"/>
          <p:cNvSpPr>
            <a:spLocks noGrp="1"/>
          </p:cNvSpPr>
          <p:nvPr>
            <p:ph type="title"/>
          </p:nvPr>
        </p:nvSpPr>
        <p:spPr bwMode="auto">
          <a:xfrm>
            <a:off x="2476013" y="643704"/>
            <a:ext cx="3690329" cy="409032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s-ES" sz="3200" b="1">
                <a:latin typeface="Times New Roman"/>
                <a:cs typeface="Times New Roman"/>
              </a:rPr>
              <a:t>Datos relevados</a:t>
            </a:r>
            <a:endParaRPr lang="es-AR" sz="3200" b="1">
              <a:latin typeface="Times New Roman"/>
              <a:cs typeface="Times New Roman"/>
            </a:endParaRPr>
          </a:p>
        </p:txBody>
      </p:sp>
      <p:sp>
        <p:nvSpPr>
          <p:cNvPr id="566658413" name="3 CuadroTexto"/>
          <p:cNvSpPr txBox="1">
            <a:spLocks noChangeArrowheads="1"/>
          </p:cNvSpPr>
          <p:nvPr/>
        </p:nvSpPr>
        <p:spPr bwMode="auto">
          <a:xfrm>
            <a:off x="323528" y="1382861"/>
            <a:ext cx="7704460" cy="5799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s-ES" sz="2400">
                <a:latin typeface="Times New Roman"/>
                <a:cs typeface="Times New Roman"/>
              </a:rPr>
              <a:t>Se mantuvieron 18 encuentros, de los que surgieron</a:t>
            </a:r>
            <a:r>
              <a:rPr lang="es-ES" sz="1600">
                <a:latin typeface="+mj-lt"/>
              </a:rPr>
              <a:t>:</a:t>
            </a:r>
            <a:endParaRPr/>
          </a:p>
        </p:txBody>
      </p:sp>
      <p:sp>
        <p:nvSpPr>
          <p:cNvPr id="1156357583" name="4 CuadroTexto"/>
          <p:cNvSpPr txBox="1">
            <a:spLocks noChangeArrowheads="1"/>
          </p:cNvSpPr>
          <p:nvPr/>
        </p:nvSpPr>
        <p:spPr bwMode="auto">
          <a:xfrm>
            <a:off x="4572000" y="2333779"/>
            <a:ext cx="4679950" cy="22179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just">
              <a:lnSpc>
                <a:spcPct val="150000"/>
              </a:lnSpc>
              <a:defRPr/>
            </a:pPr>
            <a:endParaRPr lang="es-ES" sz="1400" u="sng">
              <a:latin typeface="+mj-lt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s-ES" sz="1600">
                <a:latin typeface="Times New Roman"/>
                <a:cs typeface="Times New Roman"/>
              </a:rPr>
              <a:t>en Comodoro Rivadavia: 100 personas TRANS; </a:t>
            </a:r>
            <a:endParaRPr/>
          </a:p>
          <a:p>
            <a:pPr algn="just">
              <a:lnSpc>
                <a:spcPct val="150000"/>
              </a:lnSpc>
              <a:defRPr/>
            </a:pPr>
            <a:r>
              <a:rPr lang="es-ES" sz="1600">
                <a:latin typeface="Times New Roman"/>
                <a:cs typeface="Times New Roman"/>
              </a:rPr>
              <a:t>en </a:t>
            </a:r>
            <a:r>
              <a:rPr lang="es-ES" sz="1600">
                <a:latin typeface="Times New Roman"/>
                <a:cs typeface="Times New Roman"/>
              </a:rPr>
              <a:t>Trelew</a:t>
            </a:r>
            <a:r>
              <a:rPr lang="es-ES" sz="1600">
                <a:latin typeface="Times New Roman"/>
                <a:cs typeface="Times New Roman"/>
              </a:rPr>
              <a:t>: 25 personas TRANS; </a:t>
            </a:r>
            <a:endParaRPr/>
          </a:p>
          <a:p>
            <a:pPr algn="just">
              <a:lnSpc>
                <a:spcPct val="150000"/>
              </a:lnSpc>
              <a:defRPr/>
            </a:pPr>
            <a:r>
              <a:rPr lang="es-ES" sz="1600">
                <a:latin typeface="Times New Roman"/>
                <a:cs typeface="Times New Roman"/>
              </a:rPr>
              <a:t>en Puerto </a:t>
            </a:r>
            <a:r>
              <a:rPr lang="es-ES" sz="1600">
                <a:latin typeface="Times New Roman"/>
                <a:cs typeface="Times New Roman"/>
              </a:rPr>
              <a:t>Madryn</a:t>
            </a:r>
            <a:r>
              <a:rPr lang="es-ES" sz="1600">
                <a:latin typeface="Times New Roman"/>
                <a:cs typeface="Times New Roman"/>
              </a:rPr>
              <a:t>: 40 personas TRANS; </a:t>
            </a:r>
            <a:endParaRPr/>
          </a:p>
          <a:p>
            <a:pPr algn="just">
              <a:lnSpc>
                <a:spcPct val="150000"/>
              </a:lnSpc>
              <a:defRPr/>
            </a:pPr>
            <a:r>
              <a:rPr lang="es-ES" sz="1600">
                <a:latin typeface="Times New Roman"/>
                <a:cs typeface="Times New Roman"/>
              </a:rPr>
              <a:t>en Esquel: 13 personas TRANS; </a:t>
            </a:r>
            <a:endParaRPr/>
          </a:p>
          <a:p>
            <a:pPr algn="just">
              <a:lnSpc>
                <a:spcPct val="150000"/>
              </a:lnSpc>
              <a:defRPr/>
            </a:pPr>
            <a:r>
              <a:rPr lang="es-ES" sz="1600">
                <a:latin typeface="Times New Roman"/>
                <a:cs typeface="Times New Roman"/>
              </a:rPr>
              <a:t>en Rawson: 12 personas TRANS. </a:t>
            </a:r>
            <a:endParaRPr/>
          </a:p>
        </p:txBody>
      </p:sp>
      <p:sp>
        <p:nvSpPr>
          <p:cNvPr id="848819460" name="5 CuadroTexto"/>
          <p:cNvSpPr txBox="1">
            <a:spLocks noChangeArrowheads="1"/>
          </p:cNvSpPr>
          <p:nvPr/>
        </p:nvSpPr>
        <p:spPr bwMode="auto">
          <a:xfrm>
            <a:off x="439161" y="5516779"/>
            <a:ext cx="8753143" cy="9452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>
              <a:defRPr/>
            </a:pPr>
            <a:r>
              <a:rPr lang="es-ES" sz="2000">
                <a:latin typeface="Times New Roman"/>
                <a:cs typeface="Times New Roman"/>
              </a:rPr>
              <a:t>De lo que resulta </a:t>
            </a:r>
            <a:r>
              <a:rPr lang="es-AR" sz="2000">
                <a:latin typeface="Times New Roman"/>
                <a:cs typeface="Times New Roman"/>
              </a:rPr>
              <a:t>al 2021 </a:t>
            </a:r>
            <a:r>
              <a:rPr lang="es-ES" sz="2000">
                <a:latin typeface="Times New Roman"/>
                <a:cs typeface="Times New Roman"/>
              </a:rPr>
              <a:t>un número aproximado de 190</a:t>
            </a:r>
            <a:r>
              <a:rPr lang="es-AR" sz="2000">
                <a:latin typeface="Times New Roman"/>
                <a:cs typeface="Times New Roman"/>
              </a:rPr>
              <a:t> </a:t>
            </a:r>
            <a:r>
              <a:rPr lang="es-ES" sz="2000">
                <a:latin typeface="Times New Roman"/>
                <a:cs typeface="Times New Roman"/>
              </a:rPr>
              <a:t> personas TRANS en la Provincia</a:t>
            </a:r>
            <a:endParaRPr lang="es-AR" sz="2000">
              <a:latin typeface="Times New Roman"/>
              <a:cs typeface="Times New Roman"/>
            </a:endParaRPr>
          </a:p>
          <a:p>
            <a:pPr>
              <a:defRPr/>
            </a:pPr>
            <a:endParaRPr lang="es-AR" sz="1600"/>
          </a:p>
        </p:txBody>
      </p:sp>
      <p:sp>
        <p:nvSpPr>
          <p:cNvPr id="1767346048" name="7 Cheurón"/>
          <p:cNvSpPr/>
          <p:nvPr/>
        </p:nvSpPr>
        <p:spPr bwMode="auto">
          <a:xfrm>
            <a:off x="4283968" y="2852936"/>
            <a:ext cx="230187" cy="130175"/>
          </a:xfrm>
          <a:prstGeom prst="chevron">
            <a:avLst>
              <a:gd name="adj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>
              <a:solidFill>
                <a:schemeClr val="tx1"/>
              </a:solidFill>
            </a:endParaRPr>
          </a:p>
        </p:txBody>
      </p:sp>
      <p:sp>
        <p:nvSpPr>
          <p:cNvPr id="1958895525" name="8 Cheurón"/>
          <p:cNvSpPr/>
          <p:nvPr/>
        </p:nvSpPr>
        <p:spPr bwMode="auto">
          <a:xfrm>
            <a:off x="4283968" y="3583517"/>
            <a:ext cx="230187" cy="130175"/>
          </a:xfrm>
          <a:prstGeom prst="chevron">
            <a:avLst>
              <a:gd name="adj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>
              <a:solidFill>
                <a:schemeClr val="tx1"/>
              </a:solidFill>
            </a:endParaRPr>
          </a:p>
        </p:txBody>
      </p:sp>
      <p:sp>
        <p:nvSpPr>
          <p:cNvPr id="756697836" name="9 Cheurón"/>
          <p:cNvSpPr/>
          <p:nvPr/>
        </p:nvSpPr>
        <p:spPr bwMode="auto">
          <a:xfrm>
            <a:off x="4283968" y="3925534"/>
            <a:ext cx="230187" cy="130175"/>
          </a:xfrm>
          <a:prstGeom prst="chevron">
            <a:avLst>
              <a:gd name="adj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>
              <a:solidFill>
                <a:schemeClr val="tx1"/>
              </a:solidFill>
            </a:endParaRPr>
          </a:p>
        </p:txBody>
      </p:sp>
      <p:sp>
        <p:nvSpPr>
          <p:cNvPr id="880876416" name="10 Cheurón"/>
          <p:cNvSpPr/>
          <p:nvPr/>
        </p:nvSpPr>
        <p:spPr bwMode="auto">
          <a:xfrm>
            <a:off x="4283968" y="4324023"/>
            <a:ext cx="230187" cy="130175"/>
          </a:xfrm>
          <a:prstGeom prst="chevron">
            <a:avLst>
              <a:gd name="adj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>
              <a:solidFill>
                <a:schemeClr val="tx1"/>
              </a:solidFill>
            </a:endParaRPr>
          </a:p>
        </p:txBody>
      </p:sp>
      <p:sp>
        <p:nvSpPr>
          <p:cNvPr id="45101535" name="11 Cheurón"/>
          <p:cNvSpPr/>
          <p:nvPr/>
        </p:nvSpPr>
        <p:spPr bwMode="auto">
          <a:xfrm>
            <a:off x="4283968" y="3239912"/>
            <a:ext cx="230187" cy="131763"/>
          </a:xfrm>
          <a:prstGeom prst="chevron">
            <a:avLst>
              <a:gd name="adj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>
              <a:solidFill>
                <a:schemeClr val="tx1"/>
              </a:solidFill>
            </a:endParaRPr>
          </a:p>
        </p:txBody>
      </p:sp>
      <p:pic>
        <p:nvPicPr>
          <p:cNvPr id="1923831662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651500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01076227" name="Imagen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485586" y="2213484"/>
            <a:ext cx="3505199" cy="2932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07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1076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1076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1076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6999"/>
              </a:srgbClr>
            </a:gs>
            <a:gs pos="52000">
              <a:schemeClr val="accent1">
                <a:lumMod val="45000"/>
                <a:lumOff val="55000"/>
                <a:alpha val="26999"/>
              </a:schemeClr>
            </a:gs>
            <a:gs pos="67000">
              <a:schemeClr val="accent1">
                <a:lumMod val="30000"/>
                <a:lumOff val="70000"/>
                <a:alpha val="26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413081" name="Título 1"/>
          <p:cNvSpPr>
            <a:spLocks noGrp="1"/>
          </p:cNvSpPr>
          <p:nvPr>
            <p:ph type="title"/>
          </p:nvPr>
        </p:nvSpPr>
        <p:spPr bwMode="auto">
          <a:xfrm>
            <a:off x="323528" y="307616"/>
            <a:ext cx="8063504" cy="7793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sz="2400">
                <a:latin typeface="Times New Roman"/>
                <a:ea typeface="+mj-lt"/>
                <a:cs typeface="Times New Roman"/>
              </a:rPr>
              <a:t>Así se suscribió el </a:t>
            </a:r>
            <a:r>
              <a:rPr lang="es-AR" sz="2400" b="1">
                <a:latin typeface="Times New Roman"/>
                <a:ea typeface="+mj-lt"/>
                <a:cs typeface="Times New Roman"/>
              </a:rPr>
              <a:t>Acuerdo Plenario 4986/21</a:t>
            </a:r>
            <a:r>
              <a:rPr lang="es-AR" sz="2400">
                <a:latin typeface="Times New Roman"/>
                <a:ea typeface="+mj-lt"/>
                <a:cs typeface="Times New Roman"/>
              </a:rPr>
              <a:t>, que implementa la Ley  I-621, con adhesión de los Ministerios Públicos. </a:t>
            </a:r>
            <a:endParaRPr lang="es-ES" sz="2400">
              <a:latin typeface="Times New Roman"/>
              <a:ea typeface="+mj-lt"/>
              <a:cs typeface="Times New Roman"/>
            </a:endParaRPr>
          </a:p>
        </p:txBody>
      </p:sp>
      <p:pic>
        <p:nvPicPr>
          <p:cNvPr id="146462012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584825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88666984" name="CuadroTexto 5"/>
          <p:cNvSpPr txBox="1"/>
          <p:nvPr/>
        </p:nvSpPr>
        <p:spPr bwMode="auto">
          <a:xfrm>
            <a:off x="107949" y="1521430"/>
            <a:ext cx="8784889" cy="2834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defRPr/>
            </a:pPr>
            <a:r>
              <a:rPr lang="es-AR" sz="2000">
                <a:latin typeface="Times New Roman"/>
                <a:cs typeface="Times New Roman"/>
              </a:rPr>
              <a:t>Estableciendo un </a:t>
            </a:r>
            <a:r>
              <a:rPr lang="es-AR" sz="2000" b="1">
                <a:latin typeface="Times New Roman"/>
                <a:cs typeface="Times New Roman"/>
              </a:rPr>
              <a:t>sistema de ingreso diferenciado</a:t>
            </a:r>
            <a:r>
              <a:rPr lang="es-AR" sz="2000">
                <a:latin typeface="Times New Roman"/>
                <a:cs typeface="Times New Roman"/>
              </a:rPr>
              <a:t> </a:t>
            </a:r>
            <a:r>
              <a:rPr lang="es-AR" sz="2000">
                <a:latin typeface="Times New Roman"/>
                <a:cs typeface="Times New Roman"/>
              </a:rPr>
              <a:t>destinado a la inserción laboral en el Poder  Judicial de Chubut, para las personas</a:t>
            </a:r>
            <a:r>
              <a:rPr lang="es-AR" sz="2000" b="1">
                <a:latin typeface="Times New Roman"/>
                <a:cs typeface="Times New Roman"/>
              </a:rPr>
              <a:t> </a:t>
            </a:r>
            <a:r>
              <a:rPr lang="es-AR" sz="2000">
                <a:latin typeface="Times New Roman"/>
                <a:cs typeface="Times New Roman"/>
              </a:rPr>
              <a:t>integrantes del </a:t>
            </a:r>
            <a:r>
              <a:rPr lang="es-AR" sz="2000" b="1">
                <a:latin typeface="Times New Roman"/>
                <a:cs typeface="Times New Roman"/>
              </a:rPr>
              <a:t>colectivo TRANS,</a:t>
            </a:r>
            <a:r>
              <a:rPr lang="es-AR" sz="2000" b="1">
                <a:latin typeface="Times New Roman"/>
                <a:cs typeface="Times New Roman"/>
              </a:rPr>
              <a:t> </a:t>
            </a:r>
            <a:r>
              <a:rPr lang="es-AR" sz="2000">
                <a:latin typeface="Times New Roman"/>
                <a:cs typeface="Times New Roman"/>
              </a:rPr>
              <a:t>con el fin de </a:t>
            </a:r>
            <a:r>
              <a:rPr lang="es-AR" sz="2000" b="1">
                <a:latin typeface="Times New Roman"/>
                <a:cs typeface="Times New Roman"/>
              </a:rPr>
              <a:t>promover la igualdad</a:t>
            </a:r>
            <a:r>
              <a:rPr lang="es-AR" sz="2000">
                <a:latin typeface="Times New Roman"/>
                <a:cs typeface="Times New Roman"/>
              </a:rPr>
              <a:t> real </a:t>
            </a:r>
            <a:r>
              <a:rPr lang="es-AR" sz="2000" b="1">
                <a:latin typeface="Times New Roman"/>
                <a:cs typeface="Times New Roman"/>
              </a:rPr>
              <a:t>de oportunidades</a:t>
            </a:r>
            <a:r>
              <a:rPr lang="es-AR" sz="2000">
                <a:latin typeface="Times New Roman"/>
                <a:cs typeface="Times New Roman"/>
              </a:rPr>
              <a:t>, bajo</a:t>
            </a:r>
            <a:r>
              <a:rPr lang="es-AR" sz="2000" b="1">
                <a:latin typeface="Times New Roman"/>
                <a:cs typeface="Times New Roman"/>
              </a:rPr>
              <a:t> el principio de No Discriminación,</a:t>
            </a:r>
            <a:r>
              <a:rPr lang="es-AR" sz="2000">
                <a:latin typeface="Times New Roman"/>
                <a:cs typeface="Times New Roman"/>
              </a:rPr>
              <a:t> que</a:t>
            </a:r>
            <a:r>
              <a:rPr lang="es-AR" sz="2000" b="1">
                <a:latin typeface="Times New Roman"/>
                <a:cs typeface="Times New Roman"/>
              </a:rPr>
              <a:t> </a:t>
            </a:r>
            <a:r>
              <a:rPr lang="es-AR" sz="2000" b="1">
                <a:latin typeface="Times New Roman"/>
                <a:cs typeface="Times New Roman"/>
              </a:rPr>
              <a:t>visibilice y respete la realidad</a:t>
            </a:r>
            <a:r>
              <a:rPr lang="es-AR" sz="2000">
                <a:latin typeface="Times New Roman"/>
                <a:cs typeface="Times New Roman"/>
              </a:rPr>
              <a:t> </a:t>
            </a:r>
            <a:r>
              <a:rPr lang="es-AR" sz="2000">
                <a:latin typeface="Times New Roman"/>
                <a:cs typeface="Times New Roman"/>
              </a:rPr>
              <a:t>de quienes </a:t>
            </a:r>
            <a:r>
              <a:rPr lang="es-AR" sz="2000" b="1">
                <a:latin typeface="Times New Roman"/>
                <a:cs typeface="Times New Roman"/>
              </a:rPr>
              <a:t>conforman el grupo,</a:t>
            </a:r>
            <a:r>
              <a:rPr lang="es-AR" sz="2000">
                <a:latin typeface="Times New Roman"/>
                <a:cs typeface="Times New Roman"/>
              </a:rPr>
              <a:t> generando un </a:t>
            </a:r>
            <a:r>
              <a:rPr lang="es-AR" sz="2000" b="1">
                <a:latin typeface="Times New Roman"/>
                <a:cs typeface="Times New Roman"/>
              </a:rPr>
              <a:t>acceso a esa cuota </a:t>
            </a:r>
            <a:r>
              <a:rPr lang="es-AR" sz="2000">
                <a:latin typeface="Times New Roman"/>
                <a:cs typeface="Times New Roman"/>
              </a:rPr>
              <a:t>laboral de </a:t>
            </a:r>
            <a:r>
              <a:rPr lang="es-AR" sz="2000" b="1">
                <a:latin typeface="Times New Roman"/>
                <a:cs typeface="Times New Roman"/>
              </a:rPr>
              <a:t>modo </a:t>
            </a:r>
            <a:r>
              <a:rPr lang="es-AR" sz="2000" b="1">
                <a:latin typeface="Times New Roman"/>
                <a:cs typeface="Times New Roman"/>
              </a:rPr>
              <a:t>transparente y democrático</a:t>
            </a:r>
            <a:r>
              <a:rPr lang="es-AR" sz="2000" b="1">
                <a:latin typeface="Times New Roman"/>
                <a:cs typeface="Times New Roman"/>
              </a:rPr>
              <a:t>.</a:t>
            </a:r>
            <a:endParaRPr lang="es-ES" sz="2000" b="1">
              <a:latin typeface="Times New Roman"/>
              <a:cs typeface="Times New Roman"/>
            </a:endParaRPr>
          </a:p>
        </p:txBody>
      </p:sp>
      <p:pic>
        <p:nvPicPr>
          <p:cNvPr id="2031806798" name="Imagen 7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5584824" y="3906159"/>
            <a:ext cx="2892847" cy="1924368"/>
          </a:xfrm>
          <a:prstGeom prst="rect">
            <a:avLst/>
          </a:prstGeom>
        </p:spPr>
      </p:pic>
      <p:pic>
        <p:nvPicPr>
          <p:cNvPr id="2012297457" name="Imagen 8" descr="Interfaz de usuario gráfica, Aplicación&#10;&#10;Descripción generada automáticamente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323527" y="4189150"/>
            <a:ext cx="2105343" cy="2553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80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31806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31806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31806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8999"/>
              </a:srgbClr>
            </a:gs>
            <a:gs pos="52000">
              <a:schemeClr val="accent1">
                <a:lumMod val="45000"/>
                <a:lumOff val="55000"/>
                <a:alpha val="38999"/>
              </a:schemeClr>
            </a:gs>
            <a:gs pos="67000">
              <a:schemeClr val="accent1">
                <a:lumMod val="30000"/>
                <a:lumOff val="70000"/>
                <a:alpha val="3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0653268" name="2 Marcador de contenido"/>
          <p:cNvSpPr txBox="1"/>
          <p:nvPr/>
        </p:nvSpPr>
        <p:spPr bwMode="auto">
          <a:xfrm>
            <a:off x="250825" y="836613"/>
            <a:ext cx="8424863" cy="4321175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914400" rtl="0">
              <a:spcBef>
                <a:spcPts val="8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>
              <a:spcBef>
                <a:spcPts val="300"/>
              </a:spcBef>
              <a:buClr>
                <a:schemeClr val="accent2"/>
              </a:buClr>
              <a:buFont typeface="Wingdings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Aft>
                <a:spcPts val="0"/>
              </a:spcAft>
              <a:defRPr/>
            </a:pPr>
            <a:endParaRPr lang="es-ES" sz="1500" b="0"/>
          </a:p>
        </p:txBody>
      </p:sp>
      <p:pic>
        <p:nvPicPr>
          <p:cNvPr id="18160230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651500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37511409" name="CuadroTexto 1"/>
          <p:cNvSpPr txBox="1"/>
          <p:nvPr/>
        </p:nvSpPr>
        <p:spPr bwMode="auto">
          <a:xfrm>
            <a:off x="250824" y="147186"/>
            <a:ext cx="8643429" cy="55172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-ES" sz="2400" b="1">
                <a:latin typeface="Times New Roman"/>
                <a:cs typeface="Times New Roman"/>
              </a:rPr>
              <a:t>Definición de persona TRANS</a:t>
            </a:r>
            <a:endParaRPr lang="es-ES" sz="2400">
              <a:latin typeface="Times New Roman"/>
              <a:cs typeface="Times New Roman"/>
            </a:endParaRPr>
          </a:p>
          <a:p>
            <a:pPr>
              <a:defRPr/>
            </a:pPr>
            <a:endParaRPr lang="es-ES" sz="24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ES" sz="2200">
                <a:latin typeface="Times New Roman"/>
                <a:cs typeface="Times New Roman"/>
              </a:rPr>
              <a:t>La definición que se adopta para integrar el Listado de Cupo Laboral TRANS - LCLTRANS - es la del </a:t>
            </a:r>
            <a:r>
              <a:rPr lang="es-ES" sz="2200" b="1">
                <a:latin typeface="Times New Roman"/>
                <a:cs typeface="Times New Roman"/>
              </a:rPr>
              <a:t>art. 2 de la Ley I-621</a:t>
            </a:r>
            <a:r>
              <a:rPr lang="es-ES" sz="2200">
                <a:latin typeface="Times New Roman"/>
                <a:cs typeface="Times New Roman"/>
              </a:rPr>
              <a:t>:</a:t>
            </a:r>
            <a:r>
              <a:rPr lang="es-ES" sz="2200" b="1">
                <a:latin typeface="Times New Roman"/>
                <a:cs typeface="Times New Roman"/>
              </a:rPr>
              <a:t> </a:t>
            </a:r>
            <a:endParaRPr sz="2200"/>
          </a:p>
          <a:p>
            <a:pPr>
              <a:defRPr/>
            </a:pPr>
            <a:endParaRPr sz="2200"/>
          </a:p>
          <a:p>
            <a:pPr>
              <a:defRPr/>
            </a:pPr>
            <a:endParaRPr sz="2200" b="1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es-ES" sz="2200" b="1" i="1">
                <a:latin typeface="Times New Roman"/>
                <a:cs typeface="Times New Roman"/>
              </a:rPr>
              <a:t>“</a:t>
            </a:r>
            <a:r>
              <a:rPr lang="es-ES" sz="2200" i="1">
                <a:latin typeface="Times New Roman"/>
                <a:cs typeface="Times New Roman"/>
              </a:rPr>
              <a:t>Personas </a:t>
            </a:r>
            <a:r>
              <a:rPr lang="es-ES" sz="2200" b="1" i="1">
                <a:latin typeface="Times New Roman"/>
                <a:cs typeface="Times New Roman"/>
              </a:rPr>
              <a:t>TRANS </a:t>
            </a:r>
            <a:r>
              <a:rPr lang="es-ES" sz="2200" i="1">
                <a:latin typeface="Times New Roman"/>
                <a:cs typeface="Times New Roman"/>
              </a:rPr>
              <a:t>a quien </a:t>
            </a:r>
            <a:r>
              <a:rPr lang="es-ES" sz="2200" b="1" i="1">
                <a:latin typeface="Times New Roman"/>
                <a:cs typeface="Times New Roman"/>
              </a:rPr>
              <a:t>autopercibe</a:t>
            </a:r>
            <a:r>
              <a:rPr lang="es-ES" sz="2200" b="1" i="1">
                <a:latin typeface="Times New Roman"/>
                <a:cs typeface="Times New Roman"/>
              </a:rPr>
              <a:t> y/o expresa </a:t>
            </a:r>
            <a:r>
              <a:rPr lang="es-ES" sz="2200" i="1">
                <a:latin typeface="Times New Roman"/>
                <a:cs typeface="Times New Roman"/>
              </a:rPr>
              <a:t>un</a:t>
            </a:r>
            <a:r>
              <a:rPr lang="es-ES" sz="2200" b="1" i="1">
                <a:latin typeface="Times New Roman"/>
                <a:cs typeface="Times New Roman"/>
              </a:rPr>
              <a:t> género distinto al sexo que le fue legal y/ o convencionalmente asignado al momento del nacimiento, o</a:t>
            </a:r>
            <a:r>
              <a:rPr lang="es-ES" sz="2200" i="1">
                <a:latin typeface="Times New Roman"/>
                <a:cs typeface="Times New Roman"/>
              </a:rPr>
              <a:t> bien un género </a:t>
            </a:r>
            <a:r>
              <a:rPr lang="es-ES" sz="2200" b="1" i="1">
                <a:latin typeface="Times New Roman"/>
                <a:cs typeface="Times New Roman"/>
              </a:rPr>
              <a:t>no encuadrado en la clasificación masculino/femenino, </a:t>
            </a:r>
            <a:r>
              <a:rPr lang="es-ES" sz="2200" i="1">
                <a:latin typeface="Times New Roman"/>
                <a:cs typeface="Times New Roman"/>
              </a:rPr>
              <a:t>en particular, se incluyen a las </a:t>
            </a:r>
            <a:r>
              <a:rPr lang="es-ES" sz="2200" b="1" i="1">
                <a:latin typeface="Times New Roman"/>
                <a:cs typeface="Times New Roman"/>
              </a:rPr>
              <a:t>personas identificadas como travestis, transgéneros y transexuales.”</a:t>
            </a:r>
            <a:r>
              <a:rPr lang="es-AR" sz="2200" b="1">
                <a:latin typeface="Times New Roman"/>
                <a:cs typeface="Times New Roman"/>
              </a:rPr>
              <a:t> </a:t>
            </a:r>
            <a:r>
              <a:rPr lang="es-ES" sz="2200" b="1">
                <a:latin typeface="Times New Roman"/>
                <a:cs typeface="Times New Roman"/>
              </a:rPr>
              <a:t>​</a:t>
            </a:r>
            <a:endParaRPr lang="es-ES" sz="2200" b="1">
              <a:latin typeface="Times New Roman"/>
              <a:cs typeface="Times New Roman"/>
            </a:endParaRPr>
          </a:p>
          <a:p>
            <a:pPr algn="ctr">
              <a:defRPr/>
            </a:pPr>
            <a:endParaRPr sz="2200"/>
          </a:p>
          <a:p>
            <a:pPr>
              <a:defRPr/>
            </a:pPr>
            <a:endParaRPr sz="2200" b="1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ES" sz="2200" b="1">
                <a:latin typeface="Times New Roman"/>
                <a:cs typeface="Times New Roman"/>
              </a:rPr>
              <a:t>¿Cómo se estructuró la reglamentación? </a:t>
            </a:r>
            <a:endParaRPr sz="2200"/>
          </a:p>
          <a:p>
            <a:pPr>
              <a:defRPr/>
            </a:pPr>
            <a:r>
              <a:rPr lang="es-ES" sz="2200">
                <a:latin typeface="Times New Roman"/>
                <a:cs typeface="Times New Roman"/>
              </a:rPr>
              <a:t>principio de autonomía, capacidad, despatologización y desjudicialización.</a:t>
            </a:r>
            <a:endParaRPr sz="2200"/>
          </a:p>
          <a:p>
            <a:pPr>
              <a:defRPr/>
            </a:pPr>
            <a:endParaRPr sz="2200" b="1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0000"/>
              </a:srgbClr>
            </a:gs>
            <a:gs pos="52000">
              <a:schemeClr val="accent1">
                <a:lumMod val="45000"/>
                <a:lumOff val="55000"/>
                <a:alpha val="30000"/>
              </a:schemeClr>
            </a:gs>
            <a:gs pos="67000">
              <a:schemeClr val="accent1">
                <a:lumMod val="30000"/>
                <a:lumOff val="70000"/>
                <a:alpha val="3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8281241" name="Título 1"/>
          <p:cNvSpPr>
            <a:spLocks noGrp="1"/>
          </p:cNvSpPr>
          <p:nvPr>
            <p:ph type="title"/>
          </p:nvPr>
        </p:nvSpPr>
        <p:spPr bwMode="auto">
          <a:xfrm>
            <a:off x="179187" y="404664"/>
            <a:ext cx="8784976" cy="40525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sz="2200">
                <a:latin typeface="Times New Roman"/>
                <a:cs typeface="Times New Roman"/>
              </a:rPr>
              <a:t>se Generaron </a:t>
            </a:r>
            <a:r>
              <a:rPr lang="es" sz="2200">
                <a:latin typeface="Times New Roman"/>
                <a:cs typeface="Times New Roman"/>
              </a:rPr>
              <a:t>Medidas de Acción Positiva para la implementación</a:t>
            </a:r>
            <a:endParaRPr lang="es-ES" sz="2400">
              <a:latin typeface="Times New Roman"/>
              <a:cs typeface="Times New Roman"/>
            </a:endParaRPr>
          </a:p>
        </p:txBody>
      </p:sp>
      <p:sp>
        <p:nvSpPr>
          <p:cNvPr id="729924143" name="Marcador de contenido 2"/>
          <p:cNvSpPr>
            <a:spLocks noGrp="1"/>
          </p:cNvSpPr>
          <p:nvPr>
            <p:ph idx="1"/>
          </p:nvPr>
        </p:nvSpPr>
        <p:spPr bwMode="auto">
          <a:xfrm flipH="0" flipV="0">
            <a:off x="424629" y="1196751"/>
            <a:ext cx="8041838" cy="2150869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  <a:defRPr/>
            </a:pPr>
            <a:r>
              <a:rPr lang="es-ES" sz="9600" b="1">
                <a:latin typeface="Times New Roman"/>
                <a:cs typeface="Times New Roman"/>
              </a:rPr>
              <a:t>Visibilizando las especiales características </a:t>
            </a:r>
            <a:r>
              <a:rPr lang="es-ES" sz="9600">
                <a:latin typeface="Times New Roman"/>
                <a:cs typeface="Times New Roman"/>
              </a:rPr>
              <a:t>de quienes integran el grupo mencionado, </a:t>
            </a:r>
            <a:r>
              <a:rPr lang="es-ES" sz="9600" b="1">
                <a:latin typeface="Times New Roman"/>
                <a:cs typeface="Times New Roman"/>
              </a:rPr>
              <a:t>requiriendo una adecuación de los requisitos de ingreso </a:t>
            </a:r>
            <a:r>
              <a:rPr lang="es-ES" sz="9600">
                <a:latin typeface="Times New Roman"/>
                <a:cs typeface="Times New Roman"/>
              </a:rPr>
              <a:t>que constituyen obstáculos de acceso al derecho al trabajo.</a:t>
            </a:r>
            <a:endParaRPr/>
          </a:p>
          <a:p>
            <a:pPr marL="0" indent="0" algn="ctr">
              <a:spcBef>
                <a:spcPts val="0"/>
              </a:spcBef>
              <a:defRPr/>
            </a:pPr>
            <a:endParaRPr lang="es-ES" sz="2400" b="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s-ES" b="0">
              <a:ea typeface="+mn-lt"/>
              <a:cs typeface="+mn-lt"/>
            </a:endParaRPr>
          </a:p>
          <a:p>
            <a:pPr marL="0" indent="0">
              <a:spcBef>
                <a:spcPts val="0"/>
              </a:spcBef>
              <a:defRPr/>
            </a:pPr>
            <a:endParaRPr lang="es-ES" b="0">
              <a:ea typeface="+mn-lt"/>
              <a:cs typeface="+mn-lt"/>
            </a:endParaRPr>
          </a:p>
          <a:p>
            <a:pPr marL="0" indent="0" algn="just">
              <a:buNone/>
              <a:defRPr/>
            </a:pPr>
            <a:endParaRPr lang="es" b="0"/>
          </a:p>
          <a:p>
            <a:pPr algn="just">
              <a:defRPr/>
            </a:pPr>
            <a:endParaRPr lang="es" b="0"/>
          </a:p>
        </p:txBody>
      </p:sp>
      <p:pic>
        <p:nvPicPr>
          <p:cNvPr id="1187004368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512938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27210779" name="Imagen 5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4571674" y="3194163"/>
            <a:ext cx="3257436" cy="1953880"/>
          </a:xfrm>
          <a:prstGeom prst="rect">
            <a:avLst/>
          </a:prstGeom>
        </p:spPr>
      </p:pic>
      <p:sp>
        <p:nvSpPr>
          <p:cNvPr id="834862458" name="CuadroTexto 6"/>
          <p:cNvSpPr txBox="1"/>
          <p:nvPr/>
        </p:nvSpPr>
        <p:spPr bwMode="auto">
          <a:xfrm>
            <a:off x="241430" y="5344918"/>
            <a:ext cx="8408236" cy="640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1800">
                <a:latin typeface="Times New Roman"/>
                <a:cs typeface="Times New Roman"/>
              </a:rPr>
              <a:t>Legislación vigente (CN art 75. </a:t>
            </a:r>
            <a:r>
              <a:rPr lang="es-ES" sz="1800">
                <a:latin typeface="Times New Roman"/>
                <a:cs typeface="Times New Roman"/>
              </a:rPr>
              <a:t>Inc</a:t>
            </a:r>
            <a:r>
              <a:rPr lang="es-ES" sz="1800">
                <a:latin typeface="Times New Roman"/>
                <a:cs typeface="Times New Roman"/>
              </a:rPr>
              <a:t> 23-  Ley de Identidad de Género, Ley n° 26.743   -</a:t>
            </a:r>
            <a:r>
              <a:rPr lang="es-ES" sz="1800">
                <a:latin typeface="Times New Roman"/>
                <a:cs typeface="Times New Roman"/>
              </a:rPr>
              <a:t>Dtos</a:t>
            </a:r>
            <a:r>
              <a:rPr lang="es-ES" sz="1800">
                <a:latin typeface="Times New Roman"/>
                <a:cs typeface="Times New Roman"/>
              </a:rPr>
              <a:t>. </a:t>
            </a:r>
            <a:r>
              <a:rPr lang="es-ES" sz="1800">
                <a:latin typeface="Times New Roman"/>
                <a:cs typeface="Times New Roman"/>
              </a:rPr>
              <a:t>n°</a:t>
            </a:r>
            <a:r>
              <a:rPr lang="es-ES" sz="1800">
                <a:latin typeface="Times New Roman"/>
                <a:cs typeface="Times New Roman"/>
              </a:rPr>
              <a:t> 1007/12, 903/15, 476/21- </a:t>
            </a:r>
            <a:r>
              <a:rPr lang="es-ES" sz="1800">
                <a:latin typeface="Times New Roman"/>
                <a:cs typeface="Times New Roman"/>
              </a:rPr>
              <a:t>Ppios</a:t>
            </a:r>
            <a:r>
              <a:rPr lang="es-ES" sz="1800">
                <a:latin typeface="Times New Roman"/>
                <a:cs typeface="Times New Roman"/>
              </a:rPr>
              <a:t> de Yogyakarta y la Ley I-621// XV -26)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21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72107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7210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27210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41000"/>
              </a:srgbClr>
            </a:gs>
            <a:gs pos="52000">
              <a:schemeClr val="accent1">
                <a:lumMod val="45000"/>
                <a:lumOff val="55000"/>
                <a:alpha val="41000"/>
              </a:schemeClr>
            </a:gs>
            <a:gs pos="67000">
              <a:schemeClr val="accent1">
                <a:lumMod val="30000"/>
                <a:lumOff val="70000"/>
                <a:alpha val="41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7602320" name="Título 1"/>
          <p:cNvSpPr>
            <a:spLocks noGrp="1"/>
          </p:cNvSpPr>
          <p:nvPr>
            <p:ph type="title"/>
          </p:nvPr>
        </p:nvSpPr>
        <p:spPr bwMode="auto">
          <a:xfrm>
            <a:off x="467543" y="408257"/>
            <a:ext cx="8496619" cy="119625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br>
              <a:rPr lang="es-ES" sz="2400" b="1">
                <a:latin typeface="Times New Roman"/>
                <a:ea typeface="+mj-lt"/>
                <a:cs typeface="Times New Roman"/>
              </a:rPr>
            </a:br>
            <a:br>
              <a:rPr lang="es-ES" sz="2400" b="1">
                <a:latin typeface="Times New Roman"/>
                <a:ea typeface="+mj-lt"/>
                <a:cs typeface="Times New Roman"/>
              </a:rPr>
            </a:br>
            <a:r>
              <a:rPr lang="es-ES" sz="2400" b="1">
                <a:latin typeface="Times New Roman"/>
                <a:ea typeface="+mj-lt"/>
                <a:cs typeface="Times New Roman"/>
              </a:rPr>
              <a:t>Principios de Yogyakarta:  </a:t>
            </a:r>
            <a:br>
              <a:rPr lang="es-ES" sz="2400">
                <a:latin typeface="Times New Roman"/>
                <a:ea typeface="+mj-lt"/>
                <a:cs typeface="Times New Roman"/>
              </a:rPr>
            </a:br>
            <a:r>
              <a:rPr lang="es-ES" sz="2000">
                <a:latin typeface="Times New Roman"/>
                <a:ea typeface="+mj-lt"/>
                <a:cs typeface="Times New Roman"/>
              </a:rPr>
              <a:t>marcan a los Estados los </a:t>
            </a:r>
            <a:r>
              <a:rPr lang="es-ES" sz="2000" b="0">
                <a:latin typeface="Times New Roman"/>
                <a:ea typeface="+mj-lt"/>
                <a:cs typeface="Times New Roman"/>
              </a:rPr>
              <a:t>estándares </a:t>
            </a:r>
            <a:r>
              <a:rPr lang="es-ES" sz="2000">
                <a:latin typeface="Times New Roman"/>
                <a:ea typeface="+mj-lt"/>
                <a:cs typeface="Times New Roman"/>
              </a:rPr>
              <a:t>en la aplicación de la legislación de Derechos Humanos vinculada a las cuestiones a la orientación sexual e identidad de género y </a:t>
            </a:r>
            <a:r>
              <a:rPr lang="es-ES" sz="2000" b="0">
                <a:latin typeface="Times New Roman"/>
                <a:ea typeface="+mj-lt"/>
                <a:cs typeface="Times New Roman"/>
              </a:rPr>
              <a:t>generan  recomendaciones que deben seguir.</a:t>
            </a:r>
            <a:endParaRPr sz="2000" b="0">
              <a:latin typeface="Times New Roman"/>
              <a:cs typeface="Times New Roman"/>
            </a:endParaRPr>
          </a:p>
        </p:txBody>
      </p:sp>
      <p:pic>
        <p:nvPicPr>
          <p:cNvPr id="1948434797" name="Imagen 4" descr="Texto&#10;&#10;Descripción generada automáticamente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2506180" y="2797059"/>
            <a:ext cx="4131638" cy="1884563"/>
          </a:xfrm>
        </p:spPr>
      </p:pic>
      <p:pic>
        <p:nvPicPr>
          <p:cNvPr id="1592862879" name="Imagen 6" descr="Imagen que contiene dibujo, señal&#10;&#10;Descripción generada automáticamente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2820000">
            <a:off x="6383753" y="2954349"/>
            <a:ext cx="1924274" cy="2759412"/>
          </a:xfrm>
          <a:prstGeom prst="rect">
            <a:avLst/>
          </a:prstGeom>
        </p:spPr>
      </p:pic>
      <p:pic>
        <p:nvPicPr>
          <p:cNvPr id="1811090023" name="Picture 2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5512938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95267647" name="Elipse 2"/>
          <p:cNvSpPr/>
          <p:nvPr/>
        </p:nvSpPr>
        <p:spPr bwMode="auto">
          <a:xfrm flipH="0" flipV="0">
            <a:off x="217" y="4334054"/>
            <a:ext cx="5679501" cy="236201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">
                <a:ea typeface="+mn-lt"/>
                <a:cs typeface="+mn-lt"/>
              </a:rPr>
              <a:t>Toda persona tiene </a:t>
            </a:r>
            <a:r>
              <a:rPr lang="es-ES" b="1">
                <a:ea typeface="+mn-lt"/>
                <a:cs typeface="+mn-lt"/>
              </a:rPr>
              <a:t>derecho al trabajo digno y productivo</a:t>
            </a:r>
            <a:r>
              <a:rPr lang="es-ES">
                <a:ea typeface="+mn-lt"/>
                <a:cs typeface="+mn-lt"/>
              </a:rPr>
              <a:t>, a condiciones equitativas y satisfactorias de trabajo y a la </a:t>
            </a:r>
            <a:r>
              <a:rPr lang="es-ES" b="1">
                <a:ea typeface="+mn-lt"/>
                <a:cs typeface="+mn-lt"/>
              </a:rPr>
              <a:t>protección contra el desempleo</a:t>
            </a:r>
            <a:r>
              <a:rPr lang="es-ES">
                <a:ea typeface="+mn-lt"/>
                <a:cs typeface="+mn-lt"/>
              </a:rPr>
              <a:t>, sin discriminación </a:t>
            </a:r>
            <a:r>
              <a:rPr lang="es-ES" b="1">
                <a:ea typeface="+mn-lt"/>
                <a:cs typeface="+mn-lt"/>
              </a:rPr>
              <a:t>por motivos de orientación sexual o identidad de género</a:t>
            </a:r>
            <a:r>
              <a:rPr lang="es-ES">
                <a:ea typeface="+mn-lt"/>
                <a:cs typeface="+mn-lt"/>
              </a:rPr>
              <a:t>.</a:t>
            </a:r>
            <a:endParaRPr lang="es-E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86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2862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2862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92862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3000"/>
              </a:srgbClr>
            </a:gs>
            <a:gs pos="52000">
              <a:schemeClr val="accent1">
                <a:lumMod val="45000"/>
                <a:lumOff val="55000"/>
                <a:alpha val="33000"/>
              </a:schemeClr>
            </a:gs>
            <a:gs pos="67000">
              <a:schemeClr val="accent1">
                <a:lumMod val="30000"/>
                <a:lumOff val="70000"/>
                <a:alpha val="33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145597" name="Title 2"/>
          <p:cNvSpPr>
            <a:spLocks noGrp="1"/>
          </p:cNvSpPr>
          <p:nvPr>
            <p:ph type="title"/>
          </p:nvPr>
        </p:nvSpPr>
        <p:spPr bwMode="auto">
          <a:xfrm>
            <a:off x="323528" y="-35485"/>
            <a:ext cx="8820472" cy="10801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>
                <a:latin typeface="Times New Roman"/>
                <a:ea typeface="+mj-lt"/>
                <a:cs typeface="Times New Roman"/>
              </a:rPr>
              <a:t>Opinión</a:t>
            </a:r>
            <a:r>
              <a:rPr lang="en-US" sz="2400">
                <a:latin typeface="Times New Roman"/>
                <a:ea typeface="+mj-lt"/>
                <a:cs typeface="Times New Roman"/>
              </a:rPr>
              <a:t> Consultiva n° 24 de la Corte Interamericana de Derechos Humanos</a:t>
            </a:r>
            <a:endParaRPr lang="es-ES" sz="2400">
              <a:latin typeface="Times New Roman"/>
              <a:cs typeface="Times New Roman"/>
            </a:endParaRPr>
          </a:p>
        </p:txBody>
      </p:sp>
      <p:sp>
        <p:nvSpPr>
          <p:cNvPr id="1690246795" name="CuadroTexto 6"/>
          <p:cNvSpPr txBox="1"/>
          <p:nvPr/>
        </p:nvSpPr>
        <p:spPr bwMode="auto">
          <a:xfrm>
            <a:off x="3156151" y="1877127"/>
            <a:ext cx="5773613" cy="34445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“la orientación sexual y</a:t>
            </a:r>
            <a:r>
              <a:rPr lang="es-ES" sz="2000" b="1">
                <a:latin typeface="Times New Roman"/>
                <a:cs typeface="Times New Roman"/>
              </a:rPr>
              <a:t> la identidad de género</a:t>
            </a:r>
            <a:r>
              <a:rPr lang="es-ES" sz="2000">
                <a:latin typeface="Times New Roman"/>
                <a:cs typeface="Times New Roman"/>
              </a:rPr>
              <a:t>, así como </a:t>
            </a:r>
            <a:r>
              <a:rPr lang="es-ES" sz="2000" b="1">
                <a:latin typeface="Times New Roman"/>
                <a:cs typeface="Times New Roman"/>
              </a:rPr>
              <a:t>la expresión de género</a:t>
            </a:r>
            <a:r>
              <a:rPr lang="es-ES" sz="2000">
                <a:latin typeface="Times New Roman"/>
                <a:cs typeface="Times New Roman"/>
              </a:rPr>
              <a:t> son </a:t>
            </a:r>
            <a:r>
              <a:rPr lang="es-ES" sz="2000" b="1">
                <a:latin typeface="Times New Roman"/>
                <a:cs typeface="Times New Roman"/>
              </a:rPr>
              <a:t>categorías protegidas por </a:t>
            </a:r>
            <a:r>
              <a:rPr lang="es-ES" sz="2000">
                <a:latin typeface="Times New Roman"/>
                <a:cs typeface="Times New Roman"/>
              </a:rPr>
              <a:t>la</a:t>
            </a:r>
            <a:r>
              <a:rPr lang="es-ES" sz="2000" b="1">
                <a:latin typeface="Times New Roman"/>
                <a:cs typeface="Times New Roman"/>
              </a:rPr>
              <a:t> Convención</a:t>
            </a:r>
            <a:r>
              <a:rPr lang="es-ES" sz="2000">
                <a:latin typeface="Times New Roman"/>
                <a:cs typeface="Times New Roman"/>
              </a:rPr>
              <a:t>” y que “en consecuencia, su </a:t>
            </a:r>
            <a:r>
              <a:rPr lang="es-ES" sz="2000" b="1">
                <a:latin typeface="Times New Roman"/>
                <a:cs typeface="Times New Roman"/>
              </a:rPr>
              <a:t>reconocimiento por </a:t>
            </a:r>
            <a:r>
              <a:rPr lang="es-ES" sz="2000">
                <a:latin typeface="Times New Roman"/>
                <a:cs typeface="Times New Roman"/>
              </a:rPr>
              <a:t>parte </a:t>
            </a:r>
            <a:r>
              <a:rPr lang="es-ES" sz="2000" b="1">
                <a:latin typeface="Times New Roman"/>
                <a:cs typeface="Times New Roman"/>
              </a:rPr>
              <a:t>del Estado</a:t>
            </a:r>
            <a:r>
              <a:rPr lang="es-ES" sz="2000">
                <a:latin typeface="Times New Roman"/>
                <a:cs typeface="Times New Roman"/>
              </a:rPr>
              <a:t> resulta de vital importancia para </a:t>
            </a:r>
            <a:r>
              <a:rPr lang="es-ES" sz="2000" b="1">
                <a:latin typeface="Times New Roman"/>
                <a:cs typeface="Times New Roman"/>
              </a:rPr>
              <a:t>garantizar el pleno </a:t>
            </a:r>
            <a:r>
              <a:rPr lang="es-ES" sz="2000">
                <a:latin typeface="Times New Roman"/>
                <a:cs typeface="Times New Roman"/>
              </a:rPr>
              <a:t>goce</a:t>
            </a:r>
            <a:r>
              <a:rPr lang="es-ES" sz="2000" b="1">
                <a:latin typeface="Times New Roman"/>
                <a:cs typeface="Times New Roman"/>
              </a:rPr>
              <a:t> de los derechos humanos de las </a:t>
            </a:r>
            <a:r>
              <a:rPr lang="es-ES" sz="2000">
                <a:latin typeface="Times New Roman"/>
                <a:cs typeface="Times New Roman"/>
              </a:rPr>
              <a:t>personas</a:t>
            </a:r>
            <a:r>
              <a:rPr lang="es-ES" sz="2000" b="1">
                <a:latin typeface="Times New Roman"/>
                <a:cs typeface="Times New Roman"/>
              </a:rPr>
              <a:t> transgénero,</a:t>
            </a:r>
            <a:r>
              <a:rPr lang="es-ES" sz="2000">
                <a:latin typeface="Times New Roman"/>
                <a:cs typeface="Times New Roman"/>
              </a:rPr>
              <a:t> </a:t>
            </a:r>
            <a:r>
              <a:rPr lang="es-ES" sz="2000" b="1">
                <a:latin typeface="Times New Roman"/>
                <a:cs typeface="Times New Roman"/>
              </a:rPr>
              <a:t>incluyendo la protección </a:t>
            </a:r>
            <a:r>
              <a:rPr lang="es-ES" sz="2000">
                <a:latin typeface="Times New Roman"/>
                <a:cs typeface="Times New Roman"/>
              </a:rPr>
              <a:t>contra la violencia, tortura, malos tratos, derecho a la salud, a la educación, </a:t>
            </a:r>
            <a:r>
              <a:rPr lang="es-ES" sz="2000" b="1">
                <a:latin typeface="Times New Roman"/>
                <a:cs typeface="Times New Roman"/>
              </a:rPr>
              <a:t>empleo,</a:t>
            </a:r>
            <a:r>
              <a:rPr lang="es-ES" sz="2000">
                <a:latin typeface="Times New Roman"/>
                <a:cs typeface="Times New Roman"/>
              </a:rPr>
              <a:t> vivienda, acceso a la seguridad social, así como el derecho a la libertad de expresión, y de asociación” </a:t>
            </a:r>
            <a:endParaRPr sz="2000"/>
          </a:p>
        </p:txBody>
      </p:sp>
      <p:pic>
        <p:nvPicPr>
          <p:cNvPr id="858945733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 rot="19360456">
            <a:off x="526349" y="2455276"/>
            <a:ext cx="2315325" cy="211399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68546564" name="Imagen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534256" y="6265349"/>
            <a:ext cx="3450635" cy="530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94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8945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8945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8945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6999"/>
              </a:srgbClr>
            </a:gs>
            <a:gs pos="52000">
              <a:schemeClr val="accent1">
                <a:lumMod val="45000"/>
                <a:lumOff val="55000"/>
                <a:alpha val="26999"/>
              </a:schemeClr>
            </a:gs>
            <a:gs pos="67000">
              <a:schemeClr val="accent1">
                <a:lumMod val="30000"/>
                <a:lumOff val="70000"/>
                <a:alpha val="26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7342814" name="Título 1"/>
          <p:cNvSpPr>
            <a:spLocks noGrp="1"/>
          </p:cNvSpPr>
          <p:nvPr>
            <p:ph type="title"/>
          </p:nvPr>
        </p:nvSpPr>
        <p:spPr bwMode="auto">
          <a:xfrm>
            <a:off x="251520" y="309711"/>
            <a:ext cx="8359481" cy="57606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sz="3200" b="1">
                <a:latin typeface="Times New Roman"/>
                <a:cs typeface="Times New Roman"/>
              </a:rPr>
              <a:t>Ley 26.743- Identidad de Género</a:t>
            </a:r>
            <a:endParaRPr/>
          </a:p>
        </p:txBody>
      </p:sp>
      <p:sp>
        <p:nvSpPr>
          <p:cNvPr id="1530572426" name="Marcador de contenido 2"/>
          <p:cNvSpPr>
            <a:spLocks noGrp="1"/>
          </p:cNvSpPr>
          <p:nvPr>
            <p:ph idx="1"/>
          </p:nvPr>
        </p:nvSpPr>
        <p:spPr bwMode="auto">
          <a:xfrm flipH="0" flipV="0">
            <a:off x="773845" y="1215905"/>
            <a:ext cx="7314829" cy="506718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65000" lnSpcReduction="7000"/>
          </a:bodyPr>
          <a:lstStyle/>
          <a:p>
            <a:pPr>
              <a:defRPr/>
            </a:pPr>
            <a:endParaRPr lang="es-ES">
              <a:ea typeface="+mn-lt"/>
              <a:cs typeface="+mn-lt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  <a:defRPr/>
            </a:pPr>
            <a:r>
              <a:rPr lang="es-ES" sz="2400">
                <a:latin typeface="Times New Roman"/>
                <a:ea typeface="+mn-lt"/>
                <a:cs typeface="Times New Roman"/>
              </a:rPr>
              <a:t>ARTICULO 1º —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 </a:t>
            </a:r>
            <a:r>
              <a:rPr lang="es-ES" sz="2400" b="1" i="1">
                <a:latin typeface="Times New Roman"/>
                <a:ea typeface="+mn-lt"/>
                <a:cs typeface="Times New Roman"/>
              </a:rPr>
              <a:t>Derecho a la identidad de género</a:t>
            </a:r>
            <a:r>
              <a:rPr lang="es-ES" sz="2400" b="0" i="1">
                <a:latin typeface="Times New Roman"/>
                <a:ea typeface="+mn-lt"/>
                <a:cs typeface="Times New Roman"/>
              </a:rPr>
              <a:t>. </a:t>
            </a:r>
            <a:endParaRPr sz="240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  <a:defRPr/>
            </a:pPr>
            <a:r>
              <a:rPr lang="es-ES" sz="2400" b="0">
                <a:latin typeface="Times New Roman"/>
                <a:ea typeface="+mn-lt"/>
                <a:cs typeface="Times New Roman"/>
              </a:rPr>
              <a:t>Toda persona tiene derecho: a) Al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reconocimiento de su identidad de género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;</a:t>
            </a:r>
            <a:br>
              <a:rPr lang="es-ES" sz="2400" b="0">
                <a:latin typeface="Times New Roman"/>
                <a:ea typeface="+mn-lt"/>
                <a:cs typeface="Times New Roman"/>
              </a:rPr>
            </a:br>
            <a:r>
              <a:rPr lang="es-ES" sz="2400" b="0">
                <a:latin typeface="Times New Roman"/>
                <a:ea typeface="+mn-lt"/>
                <a:cs typeface="Times New Roman"/>
              </a:rPr>
              <a:t>c)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A ser tratada de acuerdo con su identidad de género…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.</a:t>
            </a:r>
            <a:endParaRPr sz="240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  <a:defRPr/>
            </a:pPr>
            <a:r>
              <a:rPr lang="es-ES" sz="2400" b="0">
                <a:latin typeface="Times New Roman"/>
                <a:ea typeface="+mn-lt"/>
                <a:cs typeface="Times New Roman"/>
              </a:rPr>
              <a:t>ARTICULO 2° —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 </a:t>
            </a:r>
            <a:r>
              <a:rPr lang="es-ES" sz="2400" b="1" i="1">
                <a:latin typeface="Times New Roman"/>
                <a:ea typeface="+mn-lt"/>
                <a:cs typeface="Times New Roman"/>
              </a:rPr>
              <a:t>Definición</a:t>
            </a:r>
            <a:r>
              <a:rPr lang="es-ES" sz="2400" b="0" i="1">
                <a:latin typeface="Times New Roman"/>
                <a:ea typeface="+mn-lt"/>
                <a:cs typeface="Times New Roman"/>
              </a:rPr>
              <a:t>.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 Se entiende por identidad de género a </a:t>
            </a:r>
            <a:r>
              <a:rPr lang="es-ES" sz="2400">
                <a:latin typeface="Times New Roman"/>
                <a:ea typeface="+mn-lt"/>
                <a:cs typeface="Times New Roman"/>
              </a:rPr>
              <a:t>la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vivencia interna e individual del género </a:t>
            </a:r>
            <a:r>
              <a:rPr lang="es-ES" sz="2400">
                <a:latin typeface="Times New Roman"/>
                <a:ea typeface="+mn-lt"/>
                <a:cs typeface="Times New Roman"/>
              </a:rPr>
              <a:t>tal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como cada persona la siente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, la cual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puede corresponder o no con el sexo asignado 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al momento del nacimiento,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incluyendo la vivencia personal del cuerpo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. </a:t>
            </a:r>
            <a:endParaRPr sz="240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  <a:defRPr/>
            </a:pPr>
            <a:r>
              <a:rPr lang="es-ES" sz="2400" b="0">
                <a:latin typeface="Times New Roman"/>
                <a:ea typeface="+mn-lt"/>
                <a:cs typeface="Times New Roman"/>
              </a:rPr>
              <a:t>Esto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puede involucrar la modificación de la apariencia 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o la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función corporal 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a través de medios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farmacológicos, quirúrgicos o de otra índole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, siempre que ello sea libremente escogido. También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incluye otras expresiones de género, 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como la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vestimenta, el modo de hablar y los modales.</a:t>
            </a:r>
            <a:endParaRPr/>
          </a:p>
        </p:txBody>
      </p:sp>
      <p:pic>
        <p:nvPicPr>
          <p:cNvPr id="354986380" name="Imagen 7"/>
          <p:cNvPicPr>
            <a:picLocks noChangeAspect="1"/>
          </p:cNvPicPr>
          <p:nvPr/>
        </p:nvPicPr>
        <p:blipFill rotWithShape="1">
          <a:blip r:embed="rId3"/>
          <a:srcRect l="0" t="0" r="862" b="10476"/>
          <a:stretch/>
        </p:blipFill>
        <p:spPr bwMode="auto">
          <a:xfrm>
            <a:off x="6503010" y="79684"/>
            <a:ext cx="2389470" cy="147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003831" name="Imagen 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441845" y="6283090"/>
            <a:ext cx="3450635" cy="530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98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4986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4986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4986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8000"/>
              </a:srgbClr>
            </a:gs>
            <a:gs pos="52000">
              <a:schemeClr val="accent1">
                <a:lumMod val="45000"/>
                <a:lumOff val="55000"/>
                <a:alpha val="38000"/>
              </a:schemeClr>
            </a:gs>
            <a:gs pos="67000">
              <a:schemeClr val="accent1">
                <a:lumMod val="30000"/>
                <a:lumOff val="70000"/>
                <a:alpha val="38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91152111" name="Imagen 4" descr="Texto&#10;&#10;Descripción generada automáticamente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467543" y="404664"/>
            <a:ext cx="8136904" cy="5662521"/>
          </a:xfrm>
        </p:spPr>
      </p:pic>
      <p:pic>
        <p:nvPicPr>
          <p:cNvPr id="1718768252" name="3 Imagen"/>
          <p:cNvPicPr>
            <a:picLocks noChangeAspect="1"/>
          </p:cNvPicPr>
          <p:nvPr/>
        </p:nvPicPr>
        <p:blipFill rotWithShape="1">
          <a:blip r:embed="rId4"/>
          <a:srcRect l="4059" t="91507" r="5305" b="0"/>
          <a:stretch/>
        </p:blipFill>
        <p:spPr bwMode="auto">
          <a:xfrm>
            <a:off x="5232160" y="6067185"/>
            <a:ext cx="3451225" cy="53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3000"/>
              </a:srgbClr>
            </a:gs>
            <a:gs pos="52000">
              <a:schemeClr val="accent1">
                <a:lumMod val="45000"/>
                <a:lumOff val="55000"/>
                <a:alpha val="33000"/>
              </a:schemeClr>
            </a:gs>
            <a:gs pos="67000">
              <a:schemeClr val="accent1">
                <a:lumMod val="30000"/>
                <a:lumOff val="70000"/>
                <a:alpha val="33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44548139" name="Imagen 7" descr="Diagrama&#10;&#10;Descripción generada automáticamente"/>
          <p:cNvPicPr>
            <a:picLocks noChangeAspect="1" noGrp="1"/>
          </p:cNvPicPr>
          <p:nvPr>
            <p:ph type="pic" idx="1"/>
          </p:nvPr>
        </p:nvPicPr>
        <p:blipFill rotWithShape="1">
          <a:blip r:embed="rId3"/>
          <a:srcRect l="756" t="0" r="756" b="0"/>
          <a:stretch/>
        </p:blipFill>
        <p:spPr bwMode="auto">
          <a:xfrm flipH="0" flipV="0">
            <a:off x="1101106" y="959342"/>
            <a:ext cx="7273137" cy="5033084"/>
          </a:xfrm>
        </p:spPr>
      </p:pic>
      <p:sp>
        <p:nvSpPr>
          <p:cNvPr id="2011934881" name="CuadroTexto 1"/>
          <p:cNvSpPr txBox="1"/>
          <p:nvPr/>
        </p:nvSpPr>
        <p:spPr bwMode="auto">
          <a:xfrm>
            <a:off x="879342" y="214350"/>
            <a:ext cx="1952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s-AR" sz="3200">
                <a:latin typeface="Times New Roman"/>
                <a:cs typeface="Times New Roman"/>
              </a:rPr>
              <a:t>En síntesis</a:t>
            </a:r>
            <a:endParaRPr/>
          </a:p>
        </p:txBody>
      </p:sp>
      <p:pic>
        <p:nvPicPr>
          <p:cNvPr id="1163161769" name="Imagen 2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693365" y="6327602"/>
            <a:ext cx="3450635" cy="530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5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4548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45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45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0000"/>
              </a:srgbClr>
            </a:gs>
            <a:gs pos="52000">
              <a:schemeClr val="accent1">
                <a:lumMod val="45000"/>
                <a:lumOff val="55000"/>
                <a:alpha val="30000"/>
              </a:schemeClr>
            </a:gs>
            <a:gs pos="67000">
              <a:schemeClr val="accent1">
                <a:lumMod val="30000"/>
                <a:lumOff val="70000"/>
                <a:alpha val="3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492788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Dto. 1007/12 - Ley 26.743</a:t>
            </a:r>
            <a:endParaRPr/>
          </a:p>
        </p:txBody>
      </p:sp>
      <p:pic>
        <p:nvPicPr>
          <p:cNvPr id="1778631647" name="Imagen 4" descr="Texto, Escala de tiempo&#10;&#10;Descripción generada automáticamente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465797" y="1690689"/>
            <a:ext cx="7916224" cy="3970559"/>
          </a:xfrm>
        </p:spPr>
      </p:pic>
      <p:pic>
        <p:nvPicPr>
          <p:cNvPr id="1392947941" name="3 Imagen"/>
          <p:cNvPicPr>
            <a:picLocks noChangeAspect="1"/>
          </p:cNvPicPr>
          <p:nvPr/>
        </p:nvPicPr>
        <p:blipFill rotWithShape="1">
          <a:blip r:embed="rId4"/>
          <a:srcRect l="4059" t="91507" r="5305" b="0"/>
          <a:stretch/>
        </p:blipFill>
        <p:spPr bwMode="auto">
          <a:xfrm>
            <a:off x="5232160" y="6067185"/>
            <a:ext cx="3451225" cy="53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6000"/>
              </a:srgbClr>
            </a:gs>
            <a:gs pos="52000">
              <a:schemeClr val="accent1">
                <a:lumMod val="45000"/>
                <a:lumOff val="55000"/>
                <a:alpha val="36000"/>
              </a:schemeClr>
            </a:gs>
            <a:gs pos="67000">
              <a:schemeClr val="accent1">
                <a:lumMod val="30000"/>
                <a:lumOff val="70000"/>
                <a:alpha val="36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6551930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s-ES">
                <a:ln w="500">
                  <a:solidFill>
                    <a:srgbClr val="5B6973">
                      <a:shade val="20000"/>
                      <a:satMod val="120000"/>
                    </a:srgbClr>
                  </a:solidFill>
                </a:ln>
              </a:rPr>
              <a:t>Dto. 476/21</a:t>
            </a:r>
            <a:endParaRPr lang="es-ES"/>
          </a:p>
        </p:txBody>
      </p:sp>
      <p:sp>
        <p:nvSpPr>
          <p:cNvPr id="734229037" name="Marcador de contenido 2"/>
          <p:cNvSpPr>
            <a:spLocks noGrp="1"/>
          </p:cNvSpPr>
          <p:nvPr>
            <p:ph idx="1"/>
          </p:nvPr>
        </p:nvSpPr>
        <p:spPr bwMode="auto">
          <a:xfrm>
            <a:off x="628650" y="2410754"/>
            <a:ext cx="7886700" cy="4351338"/>
          </a:xfrm>
        </p:spPr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  <a:defRPr/>
            </a:pPr>
            <a:endParaRPr lang="es-ES">
              <a:latin typeface="Times New Roman"/>
              <a:ea typeface="+mn-lt"/>
              <a:cs typeface="+mn-lt"/>
            </a:endParaRPr>
          </a:p>
          <a:p>
            <a:pPr marL="0" indent="0">
              <a:buNone/>
              <a:defRPr/>
            </a:pPr>
            <a:r>
              <a:rPr lang="es-ES">
                <a:latin typeface="Bookman Old Style"/>
                <a:ea typeface="+mn-lt"/>
                <a:cs typeface="+mn-lt"/>
              </a:rPr>
              <a:t>Reconoce identidades por fuera del binomio masculino y femenino </a:t>
            </a:r>
            <a:endParaRPr lang="es-ES">
              <a:latin typeface="Bookman Old Style"/>
              <a:cs typeface="Times New Roman"/>
            </a:endParaRPr>
          </a:p>
          <a:p>
            <a:pPr marL="0" indent="0">
              <a:buNone/>
              <a:defRPr/>
            </a:pPr>
            <a:endParaRPr lang="es-ES">
              <a:latin typeface="Bookman Old Style"/>
              <a:ea typeface="+mn-lt"/>
              <a:cs typeface="+mn-lt"/>
            </a:endParaRPr>
          </a:p>
          <a:p>
            <a:pPr marL="0" indent="0">
              <a:buNone/>
              <a:defRPr/>
            </a:pPr>
            <a:r>
              <a:rPr lang="es-ES">
                <a:latin typeface="Bookman Old Style"/>
                <a:ea typeface="+mn-lt"/>
                <a:cs typeface="+mn-lt"/>
              </a:rPr>
              <a:t>Incorpora la nomenclatura “</a:t>
            </a:r>
            <a:r>
              <a:rPr lang="es-ES" b="1">
                <a:latin typeface="Bookman Old Style"/>
                <a:ea typeface="+mn-lt"/>
                <a:cs typeface="+mn-lt"/>
              </a:rPr>
              <a:t>X</a:t>
            </a:r>
            <a:r>
              <a:rPr lang="es-ES">
                <a:latin typeface="Bookman Old Style"/>
                <a:ea typeface="+mn-lt"/>
                <a:cs typeface="+mn-lt"/>
              </a:rPr>
              <a:t>” en el DNI como opción, para todas las personas que no se identifiquen como varón o como mujer.</a:t>
            </a:r>
            <a:endParaRPr lang="es-ES">
              <a:latin typeface="Bookman Old Style"/>
              <a:cs typeface="Times New Roman"/>
            </a:endParaRPr>
          </a:p>
        </p:txBody>
      </p:sp>
      <p:pic>
        <p:nvPicPr>
          <p:cNvPr id="853714901" name="Imagen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31540" y="1367911"/>
            <a:ext cx="8280919" cy="1365622"/>
          </a:xfrm>
          <a:prstGeom prst="rect">
            <a:avLst/>
          </a:prstGeom>
        </p:spPr>
      </p:pic>
      <p:pic>
        <p:nvPicPr>
          <p:cNvPr id="1777359286" name="Imagen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261825" y="6171906"/>
            <a:ext cx="3450635" cy="530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71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3714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3714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3714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8999"/>
              </a:srgbClr>
            </a:gs>
            <a:gs pos="52000">
              <a:schemeClr val="accent1">
                <a:lumMod val="45000"/>
                <a:lumOff val="55000"/>
                <a:alpha val="38999"/>
              </a:schemeClr>
            </a:gs>
            <a:gs pos="67000">
              <a:schemeClr val="accent1">
                <a:lumMod val="30000"/>
                <a:lumOff val="70000"/>
                <a:alpha val="3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0413646" name="2 Marcador de contenido"/>
          <p:cNvSpPr>
            <a:spLocks noGrp="1"/>
          </p:cNvSpPr>
          <p:nvPr>
            <p:ph idx="1"/>
          </p:nvPr>
        </p:nvSpPr>
        <p:spPr bwMode="auto">
          <a:xfrm flipH="0" flipV="0">
            <a:off x="520178" y="1572087"/>
            <a:ext cx="8103642" cy="457632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0000" lnSpcReduction="4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Más allá de los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aspectos teóricos y normativos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recabados por el equipo de la O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M-OVG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,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los aportes del Colectivo TRANS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y de quienes se vinculan al mismo,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resultaron fundamentales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 para </a:t>
            </a:r>
            <a:r>
              <a:rPr lang="es-ES" sz="2000">
                <a:latin typeface="Times New Roman"/>
                <a:ea typeface="+mn-lt"/>
                <a:cs typeface="Times New Roman"/>
              </a:rPr>
              <a:t>dar cuenta de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la realidad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de quienes integran el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colectivo que ven vulnerados sus derechos esenciales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y que todos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esos aspecto, debían ser tenidos en cuenta al tiempo de la implementación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.</a:t>
            </a:r>
            <a:endParaRPr lang="es-ES" sz="2000">
              <a:latin typeface="Times New Roman"/>
              <a:ea typeface="+mn-lt"/>
              <a:cs typeface="Times New Roman"/>
            </a:endParaRPr>
          </a:p>
          <a:p>
            <a:pPr mar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1800">
              <a:solidFill>
                <a:schemeClr val="accent2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s-ES" sz="1800">
              <a:ea typeface="+mn-lt"/>
              <a:cs typeface="+mn-lt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1600" b="0">
                <a:latin typeface="Times New Roman"/>
                <a:ea typeface="+mn-lt"/>
                <a:cs typeface="Times New Roman"/>
              </a:rPr>
              <a:t>  Modo de acceso         Educación formal                   Ausencia de aportes              Antecedentes penales</a:t>
            </a:r>
            <a:endParaRPr lang="es-ES" sz="1600">
              <a:latin typeface="Times New Roman"/>
              <a:cs typeface="Times New Roman"/>
            </a:endParaRPr>
          </a:p>
          <a:p>
            <a:pPr mar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accent2">
                  <a:lumMod val="75000"/>
                </a:schemeClr>
              </a:solidFill>
              <a:ea typeface="+mn-lt"/>
              <a:cs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s-ES" sz="2400" b="1" i="1">
                <a:latin typeface="Times New Roman"/>
                <a:ea typeface="+mn-lt"/>
                <a:cs typeface="Times New Roman"/>
              </a:rPr>
              <a:t>Una mirada diferenciada que registre e incluya las experiencias como colectivo TRANS</a:t>
            </a:r>
            <a:endParaRPr lang="es-ES" sz="2400" b="1" i="1">
              <a:latin typeface="Times New Roman"/>
              <a:cs typeface="Times New Roman"/>
            </a:endParaRPr>
          </a:p>
        </p:txBody>
      </p:sp>
      <p:sp>
        <p:nvSpPr>
          <p:cNvPr id="871441269" name="6 CuadroTexto"/>
          <p:cNvSpPr txBox="1">
            <a:spLocks noChangeArrowheads="1"/>
          </p:cNvSpPr>
          <p:nvPr/>
        </p:nvSpPr>
        <p:spPr bwMode="auto">
          <a:xfrm>
            <a:off x="1594087" y="340252"/>
            <a:ext cx="6427160" cy="4001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ctr">
              <a:defRPr/>
            </a:pPr>
            <a:r>
              <a:rPr lang="es-ES" sz="2000" cap="all">
                <a:solidFill>
                  <a:srgbClr val="002060"/>
                </a:solidFill>
                <a:latin typeface="Times New Roman"/>
                <a:cs typeface="Times New Roman"/>
              </a:rPr>
              <a:t>METODOLOGÍA Y ARTICULACIÓN</a:t>
            </a:r>
            <a:endParaRPr lang="es-ES" sz="200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1125404130" name="9 Rectángulo"/>
          <p:cNvSpPr/>
          <p:nvPr/>
        </p:nvSpPr>
        <p:spPr bwMode="auto">
          <a:xfrm flipH="0" flipV="0">
            <a:off x="5902750" y="4205192"/>
            <a:ext cx="1801424" cy="442640"/>
          </a:xfrm>
          <a:prstGeom prst="rect">
            <a:avLst/>
          </a:prstGeom>
          <a:noFill/>
          <a:ln>
            <a:solidFill>
              <a:srgbClr val="00B050">
                <a:alpha val="95000"/>
              </a:srgbClr>
            </a:solidFill>
          </a:ln>
          <a:effectLst>
            <a:glow rad="635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1140122543" name="10 Rectángulo"/>
          <p:cNvSpPr/>
          <p:nvPr/>
        </p:nvSpPr>
        <p:spPr bwMode="auto">
          <a:xfrm flipH="0" flipV="0">
            <a:off x="2014182" y="4195323"/>
            <a:ext cx="1574822" cy="442640"/>
          </a:xfrm>
          <a:prstGeom prst="rect">
            <a:avLst/>
          </a:prstGeom>
          <a:noFill/>
          <a:ln>
            <a:solidFill>
              <a:srgbClr val="00B050">
                <a:alpha val="95000"/>
              </a:srgbClr>
            </a:solidFill>
          </a:ln>
          <a:effectLst>
            <a:glow rad="635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sp>
        <p:nvSpPr>
          <p:cNvPr id="148923640" name="11 Rectángulo"/>
          <p:cNvSpPr/>
          <p:nvPr/>
        </p:nvSpPr>
        <p:spPr bwMode="auto">
          <a:xfrm>
            <a:off x="353678" y="4205192"/>
            <a:ext cx="1569191" cy="442641"/>
          </a:xfrm>
          <a:prstGeom prst="rect">
            <a:avLst/>
          </a:prstGeom>
          <a:noFill/>
          <a:ln>
            <a:solidFill>
              <a:srgbClr val="00B050">
                <a:alpha val="95000"/>
              </a:srgbClr>
            </a:solidFill>
          </a:ln>
          <a:effectLst>
            <a:glow rad="635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  <p:pic>
        <p:nvPicPr>
          <p:cNvPr id="184872067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584825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70753911" name="10 Rectángulo"/>
          <p:cNvSpPr/>
          <p:nvPr/>
        </p:nvSpPr>
        <p:spPr bwMode="auto">
          <a:xfrm flipH="0" flipV="0">
            <a:off x="3910025" y="4205192"/>
            <a:ext cx="1674798" cy="442640"/>
          </a:xfrm>
          <a:prstGeom prst="rect">
            <a:avLst/>
          </a:prstGeom>
          <a:noFill/>
          <a:ln>
            <a:solidFill>
              <a:srgbClr val="00B050">
                <a:alpha val="95000"/>
              </a:srgbClr>
            </a:solidFill>
          </a:ln>
          <a:effectLst>
            <a:glow rad="63500">
              <a:srgbClr val="00B05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s-A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413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0413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0413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04136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1999"/>
              </a:srgbClr>
            </a:gs>
            <a:gs pos="52000">
              <a:schemeClr val="accent1">
                <a:lumMod val="45000"/>
                <a:lumOff val="55000"/>
                <a:alpha val="31999"/>
              </a:schemeClr>
            </a:gs>
            <a:gs pos="67000">
              <a:schemeClr val="accent1">
                <a:lumMod val="30000"/>
                <a:lumOff val="70000"/>
                <a:alpha val="31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0131664" name="3 Imagen"/>
          <p:cNvPicPr>
            <a:picLocks noChangeAspect="1"/>
          </p:cNvPicPr>
          <p:nvPr/>
        </p:nvPicPr>
        <p:blipFill rotWithShape="1">
          <a:blip r:embed="rId3"/>
          <a:srcRect l="4059" t="91507" r="5305" b="0"/>
          <a:stretch/>
        </p:blipFill>
        <p:spPr bwMode="auto">
          <a:xfrm>
            <a:off x="5468486" y="6164149"/>
            <a:ext cx="3451225" cy="530225"/>
          </a:xfrm>
          <a:prstGeom prst="rect">
            <a:avLst/>
          </a:prstGeom>
          <a:noFill/>
          <a:ln>
            <a:noFill/>
          </a:ln>
        </p:spPr>
      </p:pic>
      <p:sp>
        <p:nvSpPr>
          <p:cNvPr id="854770737" name="CuadroTexto 1"/>
          <p:cNvSpPr txBox="1"/>
          <p:nvPr/>
        </p:nvSpPr>
        <p:spPr bwMode="auto">
          <a:xfrm flipH="0" flipV="0">
            <a:off x="500315" y="1663254"/>
            <a:ext cx="8171314" cy="33836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1800">
                <a:latin typeface="Times New Roman"/>
                <a:cs typeface="Times New Roman"/>
              </a:rPr>
              <a:t>Los datos disponibles a nivel nacional informan que: </a:t>
            </a:r>
            <a:r>
              <a:rPr lang="es-ES" sz="1800" i="1">
                <a:latin typeface="Times New Roman"/>
                <a:cs typeface="Times New Roman"/>
              </a:rPr>
              <a:t>“…Si bien casi todas las personas trans asisten o </a:t>
            </a:r>
            <a:r>
              <a:rPr lang="es-ES" sz="1800" b="1" i="1">
                <a:latin typeface="Times New Roman"/>
                <a:cs typeface="Times New Roman"/>
              </a:rPr>
              <a:t>asistieron</a:t>
            </a:r>
            <a:r>
              <a:rPr lang="es-ES" sz="1800" i="1">
                <a:latin typeface="Times New Roman"/>
                <a:cs typeface="Times New Roman"/>
              </a:rPr>
              <a:t> </a:t>
            </a:r>
            <a:r>
              <a:rPr lang="es-ES" sz="1800" b="1" i="1">
                <a:latin typeface="Times New Roman"/>
                <a:cs typeface="Times New Roman"/>
              </a:rPr>
              <a:t>al sistema de educación formal</a:t>
            </a:r>
            <a:r>
              <a:rPr lang="es-ES" sz="1800" i="1">
                <a:latin typeface="Times New Roman"/>
                <a:cs typeface="Times New Roman"/>
              </a:rPr>
              <a:t>, la </a:t>
            </a:r>
            <a:r>
              <a:rPr lang="es-ES" sz="1800" b="1" i="1">
                <a:latin typeface="Times New Roman"/>
                <a:cs typeface="Times New Roman"/>
              </a:rPr>
              <a:t>deserción es alta</a:t>
            </a:r>
            <a:r>
              <a:rPr lang="es-ES" sz="1800" b="1" i="1">
                <a:latin typeface="Times New Roman"/>
                <a:cs typeface="Times New Roman"/>
              </a:rPr>
              <a:t>.</a:t>
            </a:r>
            <a:r>
              <a:rPr lang="es-ES" sz="1800" i="1">
                <a:latin typeface="Times New Roman"/>
                <a:cs typeface="Times New Roman"/>
              </a:rPr>
              <a:t> Entre los mayores de 18 años, 6 de cada 10 mujeres y 7 de cada 10 hombres trans abandonaron en el nivel secundario. La mitad de los encuestados refieren que </a:t>
            </a:r>
            <a:r>
              <a:rPr lang="es-ES" sz="1800" b="1" i="1">
                <a:latin typeface="Times New Roman"/>
                <a:cs typeface="Times New Roman"/>
              </a:rPr>
              <a:t>el motivo fue la discriminación sufrida por su identidad trans</a:t>
            </a:r>
            <a:r>
              <a:rPr lang="es-ES" sz="1800">
                <a:latin typeface="Times New Roman"/>
                <a:cs typeface="Times New Roman"/>
              </a:rPr>
              <a:t>”1</a:t>
            </a:r>
            <a:r>
              <a:rPr lang="es-ES" sz="1800" baseline="3000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1800">
                <a:latin typeface="Times New Roman"/>
                <a:cs typeface="Times New Roman"/>
              </a:rPr>
              <a:t>En similar sentido la encuesta elaborada por el INDEC y el INADI, arrojaron que: “…</a:t>
            </a:r>
            <a:r>
              <a:rPr lang="es-ES" sz="1800" i="1">
                <a:latin typeface="Times New Roman"/>
                <a:cs typeface="Times New Roman"/>
              </a:rPr>
              <a:t> el </a:t>
            </a:r>
            <a:r>
              <a:rPr lang="es-ES" sz="1800" b="1" i="1">
                <a:latin typeface="Times New Roman"/>
                <a:cs typeface="Times New Roman"/>
              </a:rPr>
              <a:t>64% </a:t>
            </a:r>
            <a:r>
              <a:rPr lang="es-ES" sz="1800" i="1">
                <a:latin typeface="Times New Roman"/>
                <a:cs typeface="Times New Roman"/>
              </a:rPr>
              <a:t>de la población trans encuestada </a:t>
            </a:r>
            <a:r>
              <a:rPr lang="es-ES" sz="1800" b="1" i="1">
                <a:latin typeface="Times New Roman"/>
                <a:cs typeface="Times New Roman"/>
              </a:rPr>
              <a:t>aprobó el nivel primario</a:t>
            </a:r>
            <a:r>
              <a:rPr lang="es-ES" sz="1800" i="1">
                <a:latin typeface="Times New Roman"/>
                <a:cs typeface="Times New Roman"/>
              </a:rPr>
              <a:t> </a:t>
            </a:r>
            <a:r>
              <a:rPr lang="es-ES" sz="1800" i="1">
                <a:latin typeface="Times New Roman"/>
                <a:cs typeface="Times New Roman"/>
              </a:rPr>
              <a:t>o EGB, el </a:t>
            </a:r>
            <a:r>
              <a:rPr lang="es-ES" sz="1800" b="1" i="1">
                <a:latin typeface="Times New Roman"/>
                <a:cs typeface="Times New Roman"/>
              </a:rPr>
              <a:t>20% terminó</a:t>
            </a:r>
            <a:r>
              <a:rPr lang="es-ES" sz="1800" i="1">
                <a:latin typeface="Times New Roman"/>
                <a:cs typeface="Times New Roman"/>
              </a:rPr>
              <a:t> </a:t>
            </a:r>
            <a:r>
              <a:rPr lang="es-ES" sz="1800" i="1">
                <a:latin typeface="Times New Roman"/>
                <a:cs typeface="Times New Roman"/>
              </a:rPr>
              <a:t>el nivel </a:t>
            </a:r>
            <a:r>
              <a:rPr lang="es-ES" sz="1800" b="1" i="1">
                <a:latin typeface="Times New Roman"/>
                <a:cs typeface="Times New Roman"/>
              </a:rPr>
              <a:t>secundario </a:t>
            </a:r>
            <a:r>
              <a:rPr lang="es-ES" sz="1800" i="1">
                <a:latin typeface="Times New Roman"/>
                <a:cs typeface="Times New Roman"/>
              </a:rPr>
              <a:t>o polimodal y el </a:t>
            </a:r>
            <a:r>
              <a:rPr lang="es-ES" sz="1800" b="1" i="1">
                <a:latin typeface="Times New Roman"/>
                <a:cs typeface="Times New Roman"/>
              </a:rPr>
              <a:t>2% finalizó </a:t>
            </a:r>
            <a:r>
              <a:rPr lang="es-ES" sz="1800" i="1">
                <a:latin typeface="Times New Roman"/>
                <a:cs typeface="Times New Roman"/>
              </a:rPr>
              <a:t>el nivel </a:t>
            </a:r>
            <a:r>
              <a:rPr lang="es-ES" sz="1800" b="1" i="1">
                <a:latin typeface="Times New Roman"/>
                <a:cs typeface="Times New Roman"/>
              </a:rPr>
              <a:t>terciario o universitario</a:t>
            </a:r>
            <a:r>
              <a:rPr lang="es-ES" sz="1800" i="1">
                <a:latin typeface="Times New Roman"/>
                <a:cs typeface="Times New Roman"/>
              </a:rPr>
              <a:t>. </a:t>
            </a:r>
            <a:r>
              <a:rPr lang="es-ES" sz="1800" i="1">
                <a:latin typeface="Times New Roman"/>
                <a:cs typeface="Times New Roman"/>
              </a:rPr>
              <a:t>Las diferentes organizaciones LGTBQ, investigaciones académicas e instituciones públicas, como el INADI, han argumentado la inhospitalidad del sistema educativo para las personas trans</a:t>
            </a:r>
            <a:r>
              <a:rPr lang="es-ES" sz="1800">
                <a:latin typeface="Times New Roman"/>
                <a:cs typeface="Times New Roman"/>
              </a:rPr>
              <a:t>…” 2</a:t>
            </a:r>
            <a:endParaRPr sz="1800"/>
          </a:p>
          <a:p>
            <a:pPr>
              <a:defRPr/>
            </a:pPr>
            <a:endParaRPr lang="es-ES">
              <a:latin typeface="+mj-lt"/>
              <a:cs typeface="Arial"/>
            </a:endParaRPr>
          </a:p>
        </p:txBody>
      </p:sp>
      <p:sp>
        <p:nvSpPr>
          <p:cNvPr id="249222074" name="CuadroTexto 2"/>
          <p:cNvSpPr txBox="1"/>
          <p:nvPr/>
        </p:nvSpPr>
        <p:spPr bwMode="auto">
          <a:xfrm>
            <a:off x="277592" y="240582"/>
            <a:ext cx="350231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 </a:t>
            </a:r>
            <a:r>
              <a:rPr lang="es-ES" sz="2400" b="1">
                <a:latin typeface="Times New Roman"/>
                <a:cs typeface="Times New Roman"/>
              </a:rPr>
              <a:t>Educación formal</a:t>
            </a:r>
            <a:endParaRPr lang="es-ES" sz="2000">
              <a:latin typeface="Times New Roman"/>
              <a:cs typeface="Times New Roman"/>
            </a:endParaRPr>
          </a:p>
        </p:txBody>
      </p:sp>
      <p:sp>
        <p:nvSpPr>
          <p:cNvPr id="476602298" name="CuadroTexto 3"/>
          <p:cNvSpPr txBox="1"/>
          <p:nvPr/>
        </p:nvSpPr>
        <p:spPr bwMode="auto">
          <a:xfrm flipH="0" flipV="0">
            <a:off x="176650" y="5617728"/>
            <a:ext cx="5292916" cy="11585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" sz="1400">
                <a:latin typeface="Times New Roman"/>
                <a:ea typeface="Times New Roman"/>
                <a:cs typeface="Times New Roman"/>
              </a:rPr>
              <a:t>[1] Informe de Fundación Huésped</a:t>
            </a:r>
            <a:r>
              <a:rPr lang="es" sz="1400" b="1">
                <a:latin typeface="Times New Roman"/>
                <a:ea typeface="Times New Roman"/>
                <a:cs typeface="Times New Roman"/>
              </a:rPr>
              <a:t>: </a:t>
            </a:r>
            <a:r>
              <a:rPr lang="es" sz="1400" b="1" u="sng">
                <a:latin typeface="Times New Roman"/>
                <a:ea typeface="Times New Roman"/>
                <a:cs typeface="Times New Roman"/>
                <a:hlinkClick r:id="rId4" tooltip=""/>
              </a:rPr>
              <a:t>https://www.huesped.org.ar/noticias/informe-situacion-trans/</a:t>
            </a:r>
            <a:r>
              <a:rPr lang="es" sz="1400" b="1">
                <a:latin typeface="Times New Roman"/>
                <a:ea typeface="Times New Roman"/>
                <a:cs typeface="Times New Roman"/>
              </a:rPr>
              <a:t>   A</a:t>
            </a:r>
            <a:r>
              <a:rPr lang="es" sz="1400">
                <a:latin typeface="Times New Roman"/>
                <a:ea typeface="Times New Roman"/>
                <a:cs typeface="Times New Roman"/>
              </a:rPr>
              <a:t>ño 2014.</a:t>
            </a:r>
            <a:r>
              <a:rPr lang="es-ES" sz="1400">
                <a:latin typeface="Times New Roman"/>
                <a:ea typeface="Times New Roman"/>
                <a:cs typeface="Times New Roman"/>
              </a:rPr>
              <a:t> </a:t>
            </a:r>
            <a:r>
              <a:rPr lang="es" sz="1400">
                <a:latin typeface="Times New Roman"/>
                <a:ea typeface="Times New Roman"/>
                <a:cs typeface="Times New Roman"/>
              </a:rPr>
              <a:t>[2] http://attta.org.ar/wp-content/uploads/2013/07/Atenci%C3%B3n-de-la-Salud-Integral-de-Personas-Trans.pdf Año 2015</a:t>
            </a:r>
            <a:r>
              <a:rPr lang="es-ES" sz="1400">
                <a:latin typeface="Times New Roman"/>
                <a:ea typeface="Times New Roman"/>
                <a:cs typeface="Times New Roman"/>
              </a:rPr>
              <a:t> 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41508669" name="Imagen 5" descr="Logotipo, nombre de la empresa&#10;&#10;Descripción generada automáticamente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flipH="0" flipV="0">
            <a:off x="5253567" y="96627"/>
            <a:ext cx="3751567" cy="919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0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1508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150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150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3000"/>
              </a:srgbClr>
            </a:gs>
            <a:gs pos="52000">
              <a:schemeClr val="accent1">
                <a:lumMod val="45000"/>
                <a:lumOff val="55000"/>
                <a:alpha val="23000"/>
              </a:schemeClr>
            </a:gs>
            <a:gs pos="67000">
              <a:schemeClr val="accent1">
                <a:lumMod val="30000"/>
                <a:lumOff val="70000"/>
                <a:alpha val="23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00986276" name="3 Imagen"/>
          <p:cNvPicPr>
            <a:picLocks noChangeAspect="1"/>
          </p:cNvPicPr>
          <p:nvPr/>
        </p:nvPicPr>
        <p:blipFill rotWithShape="1">
          <a:blip r:embed="rId3"/>
          <a:srcRect l="4059" t="91507" r="5305" b="0"/>
          <a:stretch/>
        </p:blipFill>
        <p:spPr bwMode="auto">
          <a:xfrm>
            <a:off x="5480405" y="6246174"/>
            <a:ext cx="3606628" cy="548580"/>
          </a:xfrm>
          <a:prstGeom prst="rect">
            <a:avLst/>
          </a:prstGeom>
          <a:noFill/>
          <a:ln>
            <a:noFill/>
          </a:ln>
        </p:spPr>
      </p:pic>
      <p:sp>
        <p:nvSpPr>
          <p:cNvPr id="1715605296" name="CuadroTexto 1"/>
          <p:cNvSpPr txBox="1"/>
          <p:nvPr/>
        </p:nvSpPr>
        <p:spPr bwMode="auto">
          <a:xfrm flipH="0" flipV="0">
            <a:off x="306651" y="182976"/>
            <a:ext cx="8781101" cy="60049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-ES" sz="2000">
                <a:latin typeface="Times New Roman"/>
                <a:cs typeface="Times New Roman"/>
              </a:rPr>
              <a:t>La </a:t>
            </a:r>
            <a:r>
              <a:rPr lang="es-ES" sz="2000" b="1">
                <a:latin typeface="Times New Roman"/>
                <a:cs typeface="Times New Roman"/>
              </a:rPr>
              <a:t>falta de certificación </a:t>
            </a:r>
            <a:r>
              <a:rPr lang="es-ES" sz="2000">
                <a:latin typeface="Times New Roman"/>
                <a:cs typeface="Times New Roman"/>
              </a:rPr>
              <a:t>de educación formal </a:t>
            </a:r>
            <a:r>
              <a:rPr lang="es-ES" sz="2400" b="1">
                <a:latin typeface="Times New Roman"/>
                <a:cs typeface="Times New Roman"/>
              </a:rPr>
              <a:t>no debe constituir un obstáculo </a:t>
            </a:r>
            <a:r>
              <a:rPr lang="es-ES" sz="2000">
                <a:latin typeface="Times New Roman"/>
                <a:cs typeface="Times New Roman"/>
              </a:rPr>
              <a:t>para acceder a la inclusión laboral. </a:t>
            </a:r>
            <a:r>
              <a:rPr lang="es-ES" sz="2400" b="1">
                <a:latin typeface="Times New Roman"/>
                <a:cs typeface="Times New Roman"/>
              </a:rPr>
              <a:t>Debe ser reparada</a:t>
            </a:r>
            <a:r>
              <a:rPr lang="es-ES" sz="2400">
                <a:latin typeface="Times New Roman"/>
                <a:cs typeface="Times New Roman"/>
              </a:rPr>
              <a:t> </a:t>
            </a:r>
            <a:r>
              <a:rPr lang="es-ES" sz="2000">
                <a:latin typeface="Times New Roman"/>
                <a:cs typeface="Times New Roman"/>
              </a:rPr>
              <a:t>mediante la adopción de medidas </a:t>
            </a:r>
            <a:r>
              <a:rPr lang="es-ES" sz="2000" b="1">
                <a:latin typeface="Times New Roman"/>
                <a:cs typeface="Times New Roman"/>
              </a:rPr>
              <a:t>de acción positiva </a:t>
            </a:r>
            <a:r>
              <a:rPr lang="es-ES" sz="2000">
                <a:latin typeface="Times New Roman"/>
                <a:cs typeface="Times New Roman"/>
              </a:rPr>
              <a:t>que </a:t>
            </a:r>
            <a:r>
              <a:rPr lang="es-ES" sz="2400" b="1">
                <a:latin typeface="Times New Roman"/>
                <a:cs typeface="Times New Roman"/>
              </a:rPr>
              <a:t>incentiven y acompañen el proceso para concluir la escolaridad</a:t>
            </a:r>
            <a:r>
              <a:rPr lang="es-ES" sz="2400">
                <a:latin typeface="Times New Roman"/>
                <a:cs typeface="Times New Roman"/>
              </a:rPr>
              <a:t>. </a:t>
            </a: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52 </a:t>
            </a:r>
            <a:r>
              <a:rPr lang="es-ES" sz="2000">
                <a:latin typeface="Times New Roman"/>
                <a:cs typeface="Times New Roman"/>
              </a:rPr>
              <a:t>personas </a:t>
            </a:r>
            <a:r>
              <a:rPr lang="es-ES" sz="2000" b="1">
                <a:latin typeface="Times New Roman"/>
                <a:cs typeface="Times New Roman"/>
              </a:rPr>
              <a:t>integran</a:t>
            </a:r>
            <a:r>
              <a:rPr lang="es-ES" sz="2000">
                <a:latin typeface="Times New Roman"/>
                <a:cs typeface="Times New Roman"/>
              </a:rPr>
              <a:t> el listado en la Provincia de Chubut. (1/5/22)</a:t>
            </a:r>
            <a:endParaRPr/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2% no</a:t>
            </a:r>
            <a:r>
              <a:rPr lang="es-ES" sz="2000">
                <a:latin typeface="Times New Roman"/>
                <a:cs typeface="Times New Roman"/>
              </a:rPr>
              <a:t> tiene estudios</a:t>
            </a:r>
            <a:endParaRPr/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7% </a:t>
            </a:r>
            <a:r>
              <a:rPr lang="es-ES" sz="2000">
                <a:latin typeface="Times New Roman"/>
                <a:cs typeface="Times New Roman"/>
              </a:rPr>
              <a:t>finalizó la </a:t>
            </a:r>
            <a:r>
              <a:rPr lang="es-ES" sz="2000" b="1">
                <a:latin typeface="Times New Roman"/>
                <a:cs typeface="Times New Roman"/>
              </a:rPr>
              <a:t>escuela  primaria</a:t>
            </a:r>
            <a:endParaRPr/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41% </a:t>
            </a:r>
            <a:r>
              <a:rPr lang="es-ES" sz="2000">
                <a:latin typeface="Times New Roman"/>
                <a:cs typeface="Times New Roman"/>
              </a:rPr>
              <a:t>finalizó la </a:t>
            </a:r>
            <a:r>
              <a:rPr lang="es-ES" sz="2000" b="1">
                <a:latin typeface="Times New Roman"/>
                <a:cs typeface="Times New Roman"/>
              </a:rPr>
              <a:t>escuela secundaria </a:t>
            </a:r>
            <a:r>
              <a:rPr lang="es-ES" sz="2000">
                <a:latin typeface="Times New Roman"/>
                <a:cs typeface="Times New Roman"/>
              </a:rPr>
              <a:t>y el </a:t>
            </a:r>
            <a:r>
              <a:rPr lang="es-ES" sz="2000" b="1">
                <a:latin typeface="Times New Roman"/>
                <a:cs typeface="Times New Roman"/>
              </a:rPr>
              <a:t>30%  incompleto</a:t>
            </a:r>
            <a:endParaRPr/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9% </a:t>
            </a:r>
            <a:r>
              <a:rPr lang="es-ES" sz="2000">
                <a:latin typeface="Times New Roman"/>
                <a:cs typeface="Times New Roman"/>
              </a:rPr>
              <a:t>posee estudios </a:t>
            </a:r>
            <a:r>
              <a:rPr lang="es-ES" sz="2000" b="1">
                <a:latin typeface="Times New Roman"/>
                <a:cs typeface="Times New Roman"/>
              </a:rPr>
              <a:t>universitarios</a:t>
            </a:r>
            <a:endParaRPr/>
          </a:p>
          <a:p>
            <a:pPr>
              <a:defRPr/>
            </a:pP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endParaRPr lang="es-ES"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ES" sz="2000">
                <a:latin typeface="Times New Roman"/>
                <a:cs typeface="Times New Roman"/>
              </a:rPr>
              <a:t>Cumplimiento del </a:t>
            </a:r>
            <a:r>
              <a:rPr lang="es-ES" sz="2400" b="1">
                <a:latin typeface="Times New Roman"/>
                <a:cs typeface="Times New Roman"/>
              </a:rPr>
              <a:t>requisito de idoneidad</a:t>
            </a:r>
            <a:r>
              <a:rPr lang="es-ES" sz="2000" b="1">
                <a:latin typeface="Times New Roman"/>
                <a:cs typeface="Times New Roman"/>
              </a:rPr>
              <a:t>, </a:t>
            </a:r>
            <a:r>
              <a:rPr lang="es-ES" sz="2000">
                <a:latin typeface="Times New Roman"/>
                <a:cs typeface="Times New Roman"/>
              </a:rPr>
              <a:t>se evaluará según las </a:t>
            </a:r>
            <a:r>
              <a:rPr lang="es-ES" sz="2400" b="1">
                <a:latin typeface="Times New Roman"/>
                <a:cs typeface="Times New Roman"/>
              </a:rPr>
              <a:t>aptitudes y competencias adquiridas en la trayectoria vital</a:t>
            </a:r>
            <a:r>
              <a:rPr lang="es-ES" sz="2000" b="1">
                <a:latin typeface="Times New Roman"/>
                <a:cs typeface="Times New Roman"/>
              </a:rPr>
              <a:t> </a:t>
            </a:r>
            <a:r>
              <a:rPr lang="es-ES" sz="2000">
                <a:latin typeface="Times New Roman"/>
                <a:cs typeface="Times New Roman"/>
              </a:rPr>
              <a:t>de la persona TRANS, y se </a:t>
            </a:r>
            <a:r>
              <a:rPr lang="es-ES" sz="2000" b="1">
                <a:latin typeface="Times New Roman"/>
                <a:cs typeface="Times New Roman"/>
              </a:rPr>
              <a:t>vinculará con la </a:t>
            </a:r>
            <a:r>
              <a:rPr lang="es-ES" sz="2400" b="1">
                <a:latin typeface="Times New Roman"/>
                <a:cs typeface="Times New Roman"/>
              </a:rPr>
              <a:t>tarea a desempeñar</a:t>
            </a:r>
            <a:r>
              <a:rPr lang="es-ES" sz="2400">
                <a:latin typeface="Times New Roman"/>
                <a:cs typeface="Times New Roman"/>
              </a:rPr>
              <a:t> </a:t>
            </a:r>
            <a:r>
              <a:rPr lang="es-ES" sz="2000">
                <a:latin typeface="Times New Roman"/>
                <a:cs typeface="Times New Roman"/>
              </a:rPr>
              <a:t>bajo el</a:t>
            </a:r>
            <a:r>
              <a:rPr lang="es-ES" sz="2000" b="1">
                <a:latin typeface="Times New Roman"/>
                <a:cs typeface="Times New Roman"/>
              </a:rPr>
              <a:t> cargo de cumplir</a:t>
            </a:r>
            <a:r>
              <a:rPr lang="es-ES" sz="2000">
                <a:latin typeface="Times New Roman"/>
                <a:cs typeface="Times New Roman"/>
              </a:rPr>
              <a:t> con la certificación de educación formal en lapso determinado.</a:t>
            </a:r>
            <a:endParaRPr/>
          </a:p>
        </p:txBody>
      </p:sp>
      <p:pic>
        <p:nvPicPr>
          <p:cNvPr id="1611773735" name="Imagen 3" descr="Imagen que contiene Interfaz de usuario gráfica&#10;&#10;Descripción generada automáticamente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4653061" y="3062896"/>
            <a:ext cx="4176464" cy="1440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7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1773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1773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117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3000"/>
              </a:srgbClr>
            </a:gs>
            <a:gs pos="52000">
              <a:schemeClr val="accent1">
                <a:lumMod val="45000"/>
                <a:lumOff val="55000"/>
                <a:alpha val="33000"/>
              </a:schemeClr>
            </a:gs>
            <a:gs pos="67000">
              <a:schemeClr val="accent1">
                <a:lumMod val="30000"/>
                <a:lumOff val="70000"/>
                <a:alpha val="33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5755960" name="Título 1"/>
          <p:cNvSpPr>
            <a:spLocks noGrp="1"/>
          </p:cNvSpPr>
          <p:nvPr>
            <p:ph type="title"/>
          </p:nvPr>
        </p:nvSpPr>
        <p:spPr bwMode="auto">
          <a:xfrm>
            <a:off x="107504" y="188640"/>
            <a:ext cx="8928992" cy="770344"/>
          </a:xfrm>
        </p:spPr>
        <p:txBody>
          <a:bodyPr/>
          <a:lstStyle/>
          <a:p>
            <a:pPr algn="ctr">
              <a:defRPr/>
            </a:pPr>
            <a:r>
              <a:rPr lang="es-ES" sz="2000" b="1">
                <a:ea typeface="+mj-lt"/>
                <a:cs typeface="+mj-lt"/>
              </a:rPr>
              <a:t> </a:t>
            </a:r>
            <a:r>
              <a:rPr lang="es-ES" sz="2400" b="1">
                <a:latin typeface="Times New Roman"/>
                <a:ea typeface="+mj-lt"/>
                <a:cs typeface="Times New Roman"/>
              </a:rPr>
              <a:t>Ausencia de aportes previos para acceder a la jubilación ordinaria</a:t>
            </a:r>
            <a:endParaRPr lang="es-ES" sz="2000">
              <a:latin typeface="Times New Roman"/>
              <a:cs typeface="Times New Roman"/>
            </a:endParaRPr>
          </a:p>
        </p:txBody>
      </p:sp>
      <p:sp>
        <p:nvSpPr>
          <p:cNvPr id="773924487" name="Marcador de conteni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algn="just">
              <a:defRPr/>
            </a:pPr>
            <a:endParaRPr lang="es" b="0">
              <a:ea typeface="+mn-lt"/>
              <a:cs typeface="+mn-lt"/>
            </a:endParaRPr>
          </a:p>
          <a:p>
            <a:pPr>
              <a:defRPr/>
            </a:pPr>
            <a:endParaRPr lang="es-ES"/>
          </a:p>
        </p:txBody>
      </p:sp>
      <p:sp>
        <p:nvSpPr>
          <p:cNvPr id="785866631" name="CuadroTexto 3"/>
          <p:cNvSpPr txBox="1"/>
          <p:nvPr/>
        </p:nvSpPr>
        <p:spPr bwMode="auto">
          <a:xfrm flipH="0" flipV="0">
            <a:off x="615876" y="1054223"/>
            <a:ext cx="7912246" cy="39322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1800">
                <a:latin typeface="Times New Roman"/>
                <a:cs typeface="Times New Roman"/>
              </a:rPr>
              <a:t>Un obstáculo es la ausencia de aportes jubilatorios de TRANS mayores, que se vincula a la </a:t>
            </a:r>
            <a:r>
              <a:rPr lang="es-ES" sz="1800" b="1">
                <a:latin typeface="Times New Roman"/>
                <a:cs typeface="Times New Roman"/>
              </a:rPr>
              <a:t>histórica situación de exclusión del mercado laboral formal</a:t>
            </a:r>
            <a:r>
              <a:rPr lang="es-ES" sz="1800">
                <a:latin typeface="Times New Roman"/>
                <a:cs typeface="Times New Roman"/>
              </a:rPr>
              <a:t> al que se han enfrentado quienes integran el colectivo TRANS.</a:t>
            </a:r>
            <a:endParaRPr sz="1800"/>
          </a:p>
          <a:p>
            <a:pPr algn="just">
              <a:defRPr/>
            </a:pPr>
            <a:endParaRPr sz="18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1800">
                <a:latin typeface="Times New Roman"/>
                <a:cs typeface="Times New Roman"/>
              </a:rPr>
              <a:t>Los datos disponibles a nivel nacional reflejan que: “…</a:t>
            </a:r>
            <a:r>
              <a:rPr lang="es-ES" sz="1800" i="1">
                <a:latin typeface="Times New Roman"/>
                <a:cs typeface="Times New Roman"/>
              </a:rPr>
              <a:t>La proporción de quienes trabajan en el sistema formal es baja y, como consecuencia, </a:t>
            </a:r>
            <a:r>
              <a:rPr lang="es-ES" sz="1800" b="1" i="1">
                <a:latin typeface="Times New Roman"/>
                <a:cs typeface="Times New Roman"/>
              </a:rPr>
              <a:t>sólo 1 de cada 10 hombres y mujeres trans tiene aportes jubilatorios</a:t>
            </a:r>
            <a:r>
              <a:rPr lang="es-ES" sz="1800">
                <a:latin typeface="Times New Roman"/>
                <a:cs typeface="Times New Roman"/>
              </a:rPr>
              <a:t>…”</a:t>
            </a:r>
            <a:r>
              <a:rPr lang="es-ES" sz="1800" baseline="30000">
                <a:latin typeface="Times New Roman"/>
                <a:cs typeface="Times New Roman"/>
              </a:rPr>
              <a:t>1</a:t>
            </a:r>
            <a:r>
              <a:rPr lang="es-ES" sz="1800">
                <a:latin typeface="Times New Roman"/>
                <a:cs typeface="Times New Roman"/>
              </a:rPr>
              <a:t> , de la encuesta nacional pudo relevarse que: “…</a:t>
            </a:r>
            <a:r>
              <a:rPr lang="es-ES" sz="1800" i="1">
                <a:latin typeface="Times New Roman"/>
                <a:cs typeface="Times New Roman"/>
              </a:rPr>
              <a:t>el </a:t>
            </a:r>
            <a:r>
              <a:rPr lang="es-ES" sz="1800" b="1" i="1">
                <a:latin typeface="Times New Roman"/>
                <a:cs typeface="Times New Roman"/>
              </a:rPr>
              <a:t>20% </a:t>
            </a:r>
            <a:r>
              <a:rPr lang="es-ES" sz="1800" i="1">
                <a:latin typeface="Times New Roman"/>
                <a:cs typeface="Times New Roman"/>
              </a:rPr>
              <a:t>de la población trans </a:t>
            </a:r>
            <a:r>
              <a:rPr lang="es-ES" sz="1800" b="1" i="1">
                <a:latin typeface="Times New Roman"/>
                <a:cs typeface="Times New Roman"/>
              </a:rPr>
              <a:t>no</a:t>
            </a:r>
            <a:r>
              <a:rPr lang="es-ES" sz="1800" i="1">
                <a:latin typeface="Times New Roman"/>
                <a:cs typeface="Times New Roman"/>
              </a:rPr>
              <a:t> realiza ninguna </a:t>
            </a:r>
            <a:r>
              <a:rPr lang="es-ES" sz="1800" b="1" i="1">
                <a:latin typeface="Times New Roman"/>
                <a:cs typeface="Times New Roman"/>
              </a:rPr>
              <a:t>actividad remunerada</a:t>
            </a:r>
            <a:r>
              <a:rPr lang="es-ES" sz="1800" i="1">
                <a:latin typeface="Times New Roman"/>
                <a:cs typeface="Times New Roman"/>
              </a:rPr>
              <a:t>. El </a:t>
            </a:r>
            <a:r>
              <a:rPr lang="es-ES" sz="1800" b="1" i="1">
                <a:latin typeface="Times New Roman"/>
                <a:cs typeface="Times New Roman"/>
              </a:rPr>
              <a:t>80%</a:t>
            </a:r>
            <a:r>
              <a:rPr lang="es-ES" sz="1800" i="1">
                <a:latin typeface="Times New Roman"/>
                <a:cs typeface="Times New Roman"/>
              </a:rPr>
              <a:t> restante se dedica a actividades relacionadas con la situación de </a:t>
            </a:r>
            <a:r>
              <a:rPr lang="es-ES" sz="1800" b="1" i="1">
                <a:latin typeface="Times New Roman"/>
                <a:cs typeface="Times New Roman"/>
              </a:rPr>
              <a:t>prostitución</a:t>
            </a:r>
            <a:r>
              <a:rPr lang="es-ES" sz="1800" i="1">
                <a:latin typeface="Times New Roman"/>
                <a:cs typeface="Times New Roman"/>
              </a:rPr>
              <a:t> y/o el trabajo sexual, u otras </a:t>
            </a:r>
            <a:r>
              <a:rPr lang="es-ES" sz="1800" b="1" i="1">
                <a:latin typeface="Times New Roman"/>
                <a:cs typeface="Times New Roman"/>
              </a:rPr>
              <a:t>tareas de precaria estabilidad y trabajos no formales</a:t>
            </a:r>
            <a:r>
              <a:rPr lang="es-ES" sz="1800" i="1">
                <a:latin typeface="Times New Roman"/>
                <a:cs typeface="Times New Roman"/>
              </a:rPr>
              <a:t>. Siete de cada diez personas sostienen no estar buscando otras fuentes de ingresos y</a:t>
            </a:r>
            <a:r>
              <a:rPr lang="es-ES" sz="1800" b="1" i="1">
                <a:latin typeface="Times New Roman"/>
                <a:cs typeface="Times New Roman"/>
              </a:rPr>
              <a:t> ocho de cada diez aseguran que su identidad de género dificulta esta tarea</a:t>
            </a:r>
            <a:r>
              <a:rPr lang="es-ES" sz="1800">
                <a:latin typeface="Times New Roman"/>
                <a:cs typeface="Times New Roman"/>
              </a:rPr>
              <a:t>…” 2</a:t>
            </a:r>
            <a:endParaRPr sz="1800" baseline="30000">
              <a:latin typeface="Times New Roman"/>
              <a:cs typeface="Times New Roman"/>
            </a:endParaRPr>
          </a:p>
          <a:p>
            <a:pPr algn="l">
              <a:defRPr/>
            </a:pPr>
            <a:endParaRPr lang="es-ES">
              <a:latin typeface="Franklin Gothic Book"/>
              <a:cs typeface="Arial"/>
            </a:endParaRPr>
          </a:p>
        </p:txBody>
      </p:sp>
      <p:sp>
        <p:nvSpPr>
          <p:cNvPr id="34961099" name="CuadroTexto 4"/>
          <p:cNvSpPr txBox="1"/>
          <p:nvPr/>
        </p:nvSpPr>
        <p:spPr bwMode="auto">
          <a:xfrm flipH="0" flipV="0">
            <a:off x="494414" y="5283059"/>
            <a:ext cx="8020935" cy="4575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" sz="1200">
                <a:latin typeface="Times New Roman"/>
                <a:ea typeface="Times New Roman"/>
                <a:cs typeface="Times New Roman"/>
              </a:rPr>
              <a:t>[1] Informe de Fundación Huésped: https://www.huesped.org.ar/noticias/informe-situacion-trans/   Año 2014.</a:t>
            </a:r>
            <a:r>
              <a:rPr lang="es-ES" sz="1200">
                <a:latin typeface="Times New Roman"/>
                <a:ea typeface="Times New Roman"/>
                <a:cs typeface="Times New Roman"/>
              </a:rPr>
              <a:t> </a:t>
            </a:r>
            <a:r>
              <a:rPr lang="es" sz="1200">
                <a:latin typeface="Times New Roman"/>
                <a:ea typeface="Times New Roman"/>
                <a:cs typeface="Times New Roman"/>
              </a:rPr>
              <a:t>[2] http://attta.org.ar/wp-content/uploads/2013/07/Atenci%C3%B3n-de-la-Salud-Integral-de-Personas-Trans.pdf Año 2015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050194161" name="3 Imagen"/>
          <p:cNvPicPr>
            <a:picLocks noChangeAspect="1"/>
          </p:cNvPicPr>
          <p:nvPr/>
        </p:nvPicPr>
        <p:blipFill rotWithShape="1">
          <a:blip r:embed="rId3"/>
          <a:srcRect l="4059" t="91507" r="5305" b="0"/>
          <a:stretch/>
        </p:blipFill>
        <p:spPr bwMode="auto">
          <a:xfrm>
            <a:off x="5535214" y="6067185"/>
            <a:ext cx="3451225" cy="5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321457" name="Imagen 7" descr="Multitud de personas&#10;&#10;Descripción generada automáticamente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546553" y="5796563"/>
            <a:ext cx="3468124" cy="8548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32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0321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0321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90321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42000"/>
              </a:srgbClr>
            </a:gs>
            <a:gs pos="52000">
              <a:schemeClr val="accent1">
                <a:lumMod val="45000"/>
                <a:lumOff val="55000"/>
                <a:alpha val="42000"/>
              </a:schemeClr>
            </a:gs>
            <a:gs pos="67000">
              <a:schemeClr val="accent1">
                <a:lumMod val="30000"/>
                <a:lumOff val="70000"/>
                <a:alpha val="42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3844369" name="Título 1"/>
          <p:cNvSpPr>
            <a:spLocks noGrp="1"/>
          </p:cNvSpPr>
          <p:nvPr>
            <p:ph type="title"/>
          </p:nvPr>
        </p:nvSpPr>
        <p:spPr bwMode="auto">
          <a:xfrm>
            <a:off x="457200" y="404664"/>
            <a:ext cx="7239000" cy="41030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s-ES" sz="2800" b="1">
                <a:latin typeface="Times New Roman"/>
                <a:ea typeface="+mj-lt"/>
                <a:cs typeface="Times New Roman"/>
              </a:rPr>
              <a:t>Antecedentes penales y procesos en curso:</a:t>
            </a:r>
            <a:endParaRPr lang="es-ES" sz="2800">
              <a:latin typeface="Times New Roman"/>
              <a:cs typeface="Times New Roman"/>
            </a:endParaRPr>
          </a:p>
        </p:txBody>
      </p:sp>
      <p:sp>
        <p:nvSpPr>
          <p:cNvPr id="1139261686" name="Marcador de contenido 2"/>
          <p:cNvSpPr>
            <a:spLocks noGrp="1"/>
          </p:cNvSpPr>
          <p:nvPr>
            <p:ph idx="1"/>
          </p:nvPr>
        </p:nvSpPr>
        <p:spPr bwMode="auto">
          <a:xfrm flipH="0" flipV="0">
            <a:off x="414626" y="1146699"/>
            <a:ext cx="8121159" cy="311544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90000" lnSpcReduction="2000"/>
          </a:bodyPr>
          <a:lstStyle/>
          <a:p>
            <a:pPr marL="174625" indent="-174625" algn="just"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Siendo la población TRANS, un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grupo altamente estigmatizado y criminalizado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, resulta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pertinente que se adecue </a:t>
            </a:r>
            <a:r>
              <a:rPr lang="es-ES" sz="2000">
                <a:latin typeface="Times New Roman"/>
                <a:ea typeface="+mn-lt"/>
                <a:cs typeface="Times New Roman"/>
              </a:rPr>
              <a:t>para éste grupo,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 en ese sentido el requisito del artículo 4 del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R.I.G.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. </a:t>
            </a:r>
            <a:endParaRPr/>
          </a:p>
          <a:p>
            <a:pPr marL="174625" indent="-174625" algn="just"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Si la persona que por e Ac.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4986/21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 </a:t>
            </a:r>
            <a:r>
              <a:rPr lang="es-ES" sz="2400" b="0">
                <a:latin typeface="Times New Roman"/>
                <a:ea typeface="+mn-lt"/>
                <a:cs typeface="Times New Roman"/>
              </a:rPr>
              <a:t>cuenta </a:t>
            </a:r>
            <a:r>
              <a:rPr lang="es-ES" sz="2400" b="1">
                <a:latin typeface="Times New Roman"/>
                <a:ea typeface="+mn-lt"/>
                <a:cs typeface="Times New Roman"/>
              </a:rPr>
              <a:t>con antecedentes </a:t>
            </a:r>
            <a:r>
              <a:rPr lang="es-ES" sz="2000">
                <a:latin typeface="Times New Roman"/>
                <a:ea typeface="+mn-lt"/>
                <a:cs typeface="Times New Roman"/>
              </a:rPr>
              <a:t>penales o procesos en curso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, el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Superior Tribunal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realice una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evaluación contextual </a:t>
            </a:r>
            <a:r>
              <a:rPr lang="es-ES" sz="2000">
                <a:latin typeface="Times New Roman"/>
                <a:ea typeface="+mn-lt"/>
                <a:cs typeface="Times New Roman"/>
              </a:rPr>
              <a:t>de los mismos,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decidiendo si en el caso concreto opera la prohibición de ingreso al Poder Judicial de la Provincia. </a:t>
            </a:r>
            <a:endParaRPr lang="es-ES" sz="2000" b="1">
              <a:latin typeface="Times New Roman"/>
              <a:cs typeface="Times New Roman"/>
            </a:endParaRPr>
          </a:p>
          <a:p>
            <a:pPr marL="174625" indent="-174625" algn="just">
              <a:defRPr/>
            </a:pPr>
            <a:r>
              <a:rPr lang="es-ES" sz="2000" b="0">
                <a:latin typeface="Times New Roman"/>
                <a:ea typeface="+mn-lt"/>
                <a:cs typeface="Times New Roman"/>
              </a:rPr>
              <a:t>Para ello es importante tener en cuenta del tipo de antecedentes penales o procesos en curso se trate, dado que de un estudio realizado por la Fundación Huésped se confirma que: 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“... </a:t>
            </a:r>
            <a:r>
              <a:rPr lang="es-ES" sz="2000" b="1" i="1">
                <a:latin typeface="Times New Roman"/>
                <a:ea typeface="+mn-lt"/>
                <a:cs typeface="Times New Roman"/>
              </a:rPr>
              <a:t>La mayoría de las mujeres trans encuestadas (79,5%) han sido detenidas por fuerzas de seguridad en algún momento de sus vidas</a:t>
            </a:r>
            <a:r>
              <a:rPr lang="es-ES" sz="2000" b="1">
                <a:latin typeface="Times New Roman"/>
                <a:ea typeface="+mn-lt"/>
                <a:cs typeface="Times New Roman"/>
              </a:rPr>
              <a:t>…” </a:t>
            </a:r>
            <a:r>
              <a:rPr lang="es-ES" sz="2000" b="0">
                <a:latin typeface="Times New Roman"/>
                <a:ea typeface="+mn-lt"/>
                <a:cs typeface="Times New Roman"/>
              </a:rPr>
              <a:t>1</a:t>
            </a:r>
            <a:endParaRPr lang="es-ES" sz="2000">
              <a:latin typeface="Times New Roman"/>
              <a:cs typeface="Times New Roman"/>
            </a:endParaRPr>
          </a:p>
        </p:txBody>
      </p:sp>
      <p:sp>
        <p:nvSpPr>
          <p:cNvPr id="1095416990" name="CuadroTexto 3"/>
          <p:cNvSpPr txBox="1"/>
          <p:nvPr/>
        </p:nvSpPr>
        <p:spPr bwMode="auto">
          <a:xfrm>
            <a:off x="224286" y="4523116"/>
            <a:ext cx="8595504" cy="2746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r>
              <a:rPr lang="es" sz="1200">
                <a:latin typeface="Times New Roman"/>
                <a:ea typeface="Times New Roman"/>
                <a:cs typeface="Times New Roman"/>
              </a:rPr>
              <a:t>[</a:t>
            </a:r>
            <a:r>
              <a:rPr lang="es" sz="1200">
                <a:latin typeface="Times New Roman"/>
                <a:ea typeface="Times New Roman"/>
                <a:cs typeface="Times New Roman"/>
              </a:rPr>
              <a:t>1] Informe de Fundación Huésped: https://www.huesped.org.ar/noticias/informe-situacion-trans/   Año 2014.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98840314" name="3 Imagen"/>
          <p:cNvPicPr>
            <a:picLocks noChangeAspect="1"/>
          </p:cNvPicPr>
          <p:nvPr/>
        </p:nvPicPr>
        <p:blipFill rotWithShape="1">
          <a:blip r:embed="rId3"/>
          <a:srcRect l="4059" t="91507" r="5305" b="0"/>
          <a:stretch/>
        </p:blipFill>
        <p:spPr bwMode="auto">
          <a:xfrm>
            <a:off x="5566704" y="6177391"/>
            <a:ext cx="3451225" cy="5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600512" name="Imagen 6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288795" y="5373766"/>
            <a:ext cx="2067465" cy="1383995"/>
          </a:xfrm>
          <a:prstGeom prst="rect">
            <a:avLst/>
          </a:prstGeom>
        </p:spPr>
      </p:pic>
      <p:pic>
        <p:nvPicPr>
          <p:cNvPr id="292992782" name="Imagen 8" descr="Texto&#10;&#10;Descripción generada automáticamente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599577" y="4936510"/>
            <a:ext cx="1858800" cy="18212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60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55600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5560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5560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8999"/>
              </a:srgbClr>
            </a:gs>
            <a:gs pos="52000">
              <a:schemeClr val="accent1">
                <a:lumMod val="45000"/>
                <a:lumOff val="55000"/>
                <a:alpha val="28999"/>
              </a:schemeClr>
            </a:gs>
            <a:gs pos="67000">
              <a:schemeClr val="accent1">
                <a:lumMod val="30000"/>
                <a:lumOff val="70000"/>
                <a:alpha val="2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76840288" name="3 Imagen"/>
          <p:cNvPicPr>
            <a:picLocks noChangeAspect="1"/>
          </p:cNvPicPr>
          <p:nvPr/>
        </p:nvPicPr>
        <p:blipFill rotWithShape="1">
          <a:blip r:embed="rId3"/>
          <a:srcRect l="4059" t="91507" r="5305" b="0"/>
          <a:stretch/>
        </p:blipFill>
        <p:spPr bwMode="auto">
          <a:xfrm>
            <a:off x="5289670" y="6081563"/>
            <a:ext cx="3451225" cy="53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101353" name="CuadroTexto 1"/>
          <p:cNvSpPr txBox="1"/>
          <p:nvPr/>
        </p:nvSpPr>
        <p:spPr bwMode="auto">
          <a:xfrm>
            <a:off x="115500" y="246212"/>
            <a:ext cx="891702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2000">
                <a:solidFill>
                  <a:schemeClr val="accent2">
                    <a:lumMod val="75000"/>
                  </a:schemeClr>
                </a:solidFill>
                <a:latin typeface="+mj-lt"/>
                <a:cs typeface="Segoe UI"/>
              </a:rPr>
              <a:t>​</a:t>
            </a:r>
            <a:r>
              <a:rPr lang="es-ES" sz="2400" b="1">
                <a:latin typeface="Times New Roman"/>
                <a:cs typeface="Times New Roman"/>
              </a:rPr>
              <a:t>Disposiciones que deben ser interpretadas en el Reglamento Interno General, según el Acuerdo 4986/21, para la aplicación de la Ley I – 621 en el Poder Judicial</a:t>
            </a:r>
            <a:endParaRPr lang="es-ES" sz="2000" b="1">
              <a:latin typeface="Times New Roman"/>
              <a:cs typeface="Times New Roman"/>
            </a:endParaRPr>
          </a:p>
        </p:txBody>
      </p:sp>
      <p:sp>
        <p:nvSpPr>
          <p:cNvPr id="1548607608" name="CuadroTexto 2"/>
          <p:cNvSpPr txBox="1"/>
          <p:nvPr/>
        </p:nvSpPr>
        <p:spPr bwMode="auto">
          <a:xfrm flipH="0" flipV="0">
            <a:off x="472572" y="1627572"/>
            <a:ext cx="8073851" cy="2834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En un plazo </a:t>
            </a:r>
            <a:r>
              <a:rPr lang="es-ES" sz="2000" b="1">
                <a:latin typeface="Times New Roman"/>
                <a:cs typeface="Times New Roman"/>
              </a:rPr>
              <a:t>no mayor a 2 años, </a:t>
            </a:r>
            <a:r>
              <a:rPr lang="es-ES" sz="2000">
                <a:latin typeface="Times New Roman"/>
                <a:cs typeface="Times New Roman"/>
              </a:rPr>
              <a:t>quienes ingresen por cumplimiento de la Ley I-621, </a:t>
            </a:r>
            <a:r>
              <a:rPr lang="es-ES" sz="2000" b="1">
                <a:latin typeface="Times New Roman"/>
                <a:cs typeface="Times New Roman"/>
              </a:rPr>
              <a:t>deberán certificar la </a:t>
            </a:r>
            <a:r>
              <a:rPr lang="es-ES" sz="2000" b="1">
                <a:latin typeface="Times New Roman"/>
                <a:cs typeface="Times New Roman"/>
              </a:rPr>
              <a:t>terminalidad</a:t>
            </a:r>
            <a:r>
              <a:rPr lang="es-ES" sz="2000" b="1">
                <a:latin typeface="Times New Roman"/>
                <a:cs typeface="Times New Roman"/>
              </a:rPr>
              <a:t> </a:t>
            </a:r>
            <a:r>
              <a:rPr lang="es-ES" sz="2000">
                <a:latin typeface="Times New Roman"/>
                <a:cs typeface="Times New Roman"/>
              </a:rPr>
              <a:t>educativa del ciclo primario y/o secundario, por cualquier modalidad y según corresponda al agrupamiento en el que ingresaron.  </a:t>
            </a:r>
            <a:endParaRPr lang="es-AR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Exceptuar del requisito de contar con una </a:t>
            </a:r>
            <a:r>
              <a:rPr lang="es-ES" sz="2000" b="1">
                <a:latin typeface="Times New Roman"/>
                <a:cs typeface="Times New Roman"/>
              </a:rPr>
              <a:t>antigüedad laboral</a:t>
            </a:r>
            <a:r>
              <a:rPr lang="es-ES" sz="2000">
                <a:latin typeface="Times New Roman"/>
                <a:cs typeface="Times New Roman"/>
              </a:rPr>
              <a:t>.</a:t>
            </a:r>
            <a:endParaRPr lang="en-US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 b="1">
                <a:latin typeface="Times New Roman"/>
                <a:cs typeface="Times New Roman"/>
              </a:rPr>
              <a:t>Aportes jubilatorios, </a:t>
            </a:r>
            <a:r>
              <a:rPr lang="es-ES" sz="2000">
                <a:latin typeface="Times New Roman"/>
                <a:cs typeface="Times New Roman"/>
              </a:rPr>
              <a:t>se evaluará en cada caso, con posibilidades de generar excepciones.</a:t>
            </a:r>
            <a:endParaRPr lang="en-US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 b="1">
                <a:latin typeface="Times New Roman"/>
                <a:cs typeface="Times New Roman"/>
              </a:rPr>
              <a:t>Antecedentes penales </a:t>
            </a:r>
            <a:r>
              <a:rPr lang="es-ES" sz="2000">
                <a:latin typeface="Times New Roman"/>
                <a:cs typeface="Times New Roman"/>
              </a:rPr>
              <a:t>se realizará una evaluación contextual de los mismos. </a:t>
            </a:r>
            <a:endParaRPr lang="es-AR" sz="2000">
              <a:latin typeface="Times New Roman"/>
              <a:cs typeface="Times New Roman"/>
            </a:endParaRPr>
          </a:p>
          <a:p>
            <a:pPr>
              <a:defRPr/>
            </a:pPr>
            <a:r>
              <a:rPr lang="es-ES" sz="2000" b="1">
                <a:latin typeface="Times New Roman"/>
                <a:cs typeface="Times New Roman"/>
              </a:rPr>
              <a:t>En ningún caso se constituirán como un obstáculo a la inscripción.</a:t>
            </a:r>
            <a:endParaRPr/>
          </a:p>
        </p:txBody>
      </p:sp>
      <p:pic>
        <p:nvPicPr>
          <p:cNvPr id="777932545" name="Imagen 4" descr="Imagen que contiene celular, teléfono, niña, sostener&#10;&#10;Descripción generada automáticamente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00472" y="4681101"/>
            <a:ext cx="3744416" cy="20486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93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793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793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793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21000"/>
              </a:srgbClr>
            </a:gs>
            <a:gs pos="52000">
              <a:schemeClr val="accent1">
                <a:lumMod val="45000"/>
                <a:lumOff val="55000"/>
                <a:alpha val="21000"/>
              </a:schemeClr>
            </a:gs>
            <a:gs pos="67000">
              <a:schemeClr val="accent1">
                <a:lumMod val="30000"/>
                <a:lumOff val="70000"/>
                <a:alpha val="21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795666" name="1 Título"/>
          <p:cNvSpPr>
            <a:spLocks noGrp="1"/>
          </p:cNvSpPr>
          <p:nvPr>
            <p:ph type="title"/>
          </p:nvPr>
        </p:nvSpPr>
        <p:spPr bwMode="auto">
          <a:xfrm>
            <a:off x="755576" y="332656"/>
            <a:ext cx="7521575" cy="476338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s" sz="2800">
                <a:latin typeface="Times New Roman"/>
                <a:ea typeface="+mj-lt"/>
                <a:cs typeface="Times New Roman"/>
              </a:rPr>
              <a:t>Listado de Cupo Laboral TRANS (LCLTRANS)</a:t>
            </a:r>
            <a:endParaRPr lang="es-ES" sz="5400">
              <a:latin typeface="Times New Roman"/>
              <a:cs typeface="Times New Roman"/>
            </a:endParaRPr>
          </a:p>
        </p:txBody>
      </p:sp>
      <p:pic>
        <p:nvPicPr>
          <p:cNvPr id="1538761066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580062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19669244" name="5 CuadroTexto"/>
          <p:cNvSpPr txBox="1">
            <a:spLocks noChangeArrowheads="1"/>
          </p:cNvSpPr>
          <p:nvPr/>
        </p:nvSpPr>
        <p:spPr bwMode="auto">
          <a:xfrm>
            <a:off x="523644" y="1019177"/>
            <a:ext cx="8064896" cy="37856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s-AR"/>
            </a:defPPr>
            <a:lvl1pPr algn="l" rt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1pPr>
            <a:lvl2pPr marL="457200" algn="l" rt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2pPr>
            <a:lvl3pPr marL="914400" algn="l" rt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3pPr>
            <a:lvl4pPr marL="1371600" algn="l" rt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4pPr>
            <a:lvl5pPr marL="1828800" algn="l" rt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5pPr>
            <a:lvl6pPr marL="2286000" algn="l" defTabSz="914400" rtl="0"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6pPr>
            <a:lvl7pPr marL="2743200" algn="l" defTabSz="914400" rtl="0"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7pPr>
            <a:lvl8pPr marL="3200400" algn="l" defTabSz="914400" rtl="0"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8pPr>
            <a:lvl9pPr marL="3657600" algn="l" defTabSz="914400" rtl="0">
              <a:defRPr>
                <a:solidFill>
                  <a:schemeClr val="tx1"/>
                </a:solidFill>
                <a:latin typeface="Franklin Gothic Book"/>
                <a:ea typeface="+mn-ea"/>
                <a:cs typeface="Arial"/>
              </a:defRPr>
            </a:lvl9pPr>
          </a:lstStyle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Es un </a:t>
            </a:r>
            <a:r>
              <a:rPr lang="es-ES" sz="2000" b="1">
                <a:latin typeface="Times New Roman"/>
                <a:cs typeface="Times New Roman"/>
              </a:rPr>
              <a:t>registro</a:t>
            </a:r>
            <a:r>
              <a:rPr lang="es-ES" sz="2000">
                <a:latin typeface="Times New Roman"/>
                <a:cs typeface="Times New Roman"/>
              </a:rPr>
              <a:t> de conformación </a:t>
            </a:r>
            <a:r>
              <a:rPr lang="es-ES" sz="2000" b="1">
                <a:latin typeface="Times New Roman"/>
                <a:cs typeface="Times New Roman"/>
              </a:rPr>
              <a:t>voluntaria</a:t>
            </a:r>
            <a:r>
              <a:rPr lang="es-ES" sz="2000">
                <a:latin typeface="Times New Roman"/>
                <a:cs typeface="Times New Roman"/>
              </a:rPr>
              <a:t>.  Agrupa a </a:t>
            </a:r>
            <a:r>
              <a:rPr lang="es-ES" sz="2000" b="1">
                <a:latin typeface="Times New Roman"/>
                <a:cs typeface="Times New Roman"/>
              </a:rPr>
              <a:t>aspirantes a cubrir las vacantes</a:t>
            </a:r>
            <a:r>
              <a:rPr lang="es-ES" sz="2000">
                <a:latin typeface="Times New Roman"/>
                <a:cs typeface="Times New Roman"/>
              </a:rPr>
              <a:t> reservadas para el </a:t>
            </a:r>
            <a:r>
              <a:rPr lang="es-ES" sz="2000" b="1">
                <a:latin typeface="Times New Roman"/>
                <a:cs typeface="Times New Roman"/>
              </a:rPr>
              <a:t>Cupo TRANS</a:t>
            </a:r>
            <a:r>
              <a:rPr lang="es-ES" sz="2000">
                <a:latin typeface="Times New Roman"/>
                <a:cs typeface="Times New Roman"/>
              </a:rPr>
              <a:t> </a:t>
            </a:r>
            <a:r>
              <a:rPr lang="es" sz="2000">
                <a:latin typeface="Times New Roman"/>
                <a:cs typeface="Times New Roman"/>
              </a:rPr>
              <a:t> dentro del Poder Judicial.  </a:t>
            </a:r>
            <a:endParaRPr lang="es-AR" sz="2000">
              <a:latin typeface="Times New Roman"/>
              <a:cs typeface="Times New Roman"/>
            </a:endParaRPr>
          </a:p>
          <a:p>
            <a:pPr algn="just">
              <a:defRPr/>
            </a:pPr>
            <a:endParaRPr lang="es-ES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Los datos tienen carácter de </a:t>
            </a:r>
            <a:r>
              <a:rPr lang="es-ES" sz="2000" b="1">
                <a:latin typeface="Times New Roman"/>
                <a:cs typeface="Times New Roman"/>
              </a:rPr>
              <a:t>declaración jurada</a:t>
            </a:r>
            <a:r>
              <a:rPr lang="es-ES" sz="2000">
                <a:latin typeface="Times New Roman"/>
                <a:cs typeface="Times New Roman"/>
              </a:rPr>
              <a:t> y serán utilizados según los criterios de </a:t>
            </a:r>
            <a:r>
              <a:rPr lang="es-ES" sz="2000" b="1">
                <a:latin typeface="Times New Roman"/>
                <a:cs typeface="Times New Roman"/>
              </a:rPr>
              <a:t>protección de datos personales y confidencialidad</a:t>
            </a:r>
            <a:r>
              <a:rPr lang="es-ES" sz="2000">
                <a:latin typeface="Times New Roman"/>
                <a:cs typeface="Times New Roman"/>
              </a:rPr>
              <a:t>. La información es</a:t>
            </a:r>
            <a:r>
              <a:rPr lang="es" sz="2000" b="1">
                <a:latin typeface="Times New Roman"/>
                <a:cs typeface="Times New Roman"/>
              </a:rPr>
              <a:t> personal y del perfil laboral</a:t>
            </a:r>
            <a:r>
              <a:rPr lang="es" sz="2000">
                <a:latin typeface="Times New Roman"/>
                <a:cs typeface="Times New Roman"/>
              </a:rPr>
              <a:t>. </a:t>
            </a:r>
            <a:endParaRPr lang="es-AR" sz="2000">
              <a:latin typeface="Times New Roman"/>
              <a:cs typeface="Times New Roman"/>
            </a:endParaRPr>
          </a:p>
          <a:p>
            <a:pPr algn="just">
              <a:defRPr/>
            </a:pPr>
            <a:endParaRPr lang="es-ES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Las vacantes son para cargos ingresantes (funcionaria/o/es,  administrativa/o/es y operativa/o/es).</a:t>
            </a:r>
            <a:endParaRPr lang="es-AR" sz="2000">
              <a:latin typeface="Times New Roman"/>
              <a:cs typeface="Times New Roman"/>
            </a:endParaRPr>
          </a:p>
          <a:p>
            <a:pPr algn="just">
              <a:defRPr/>
            </a:pPr>
            <a:endParaRPr lang="es-ES" sz="200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2000">
                <a:latin typeface="Times New Roman"/>
                <a:cs typeface="Times New Roman"/>
              </a:rPr>
              <a:t>Se </a:t>
            </a:r>
            <a:r>
              <a:rPr lang="es-ES" sz="2000" b="1">
                <a:latin typeface="Times New Roman"/>
                <a:cs typeface="Times New Roman"/>
              </a:rPr>
              <a:t>desinsaculara</a:t>
            </a:r>
            <a:r>
              <a:rPr lang="es-ES" sz="2000">
                <a:latin typeface="Times New Roman"/>
                <a:cs typeface="Times New Roman"/>
              </a:rPr>
              <a:t> a 3 personas y luego de transitar por un </a:t>
            </a:r>
            <a:r>
              <a:rPr lang="es-ES" sz="2000" b="1">
                <a:latin typeface="Times New Roman"/>
                <a:cs typeface="Times New Roman"/>
              </a:rPr>
              <a:t>taller obligatorio</a:t>
            </a:r>
            <a:r>
              <a:rPr lang="es-ES" sz="200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lang="es-ES" sz="2000">
                <a:latin typeface="Times New Roman"/>
                <a:cs typeface="Times New Roman"/>
              </a:rPr>
              <a:t> y de las</a:t>
            </a:r>
            <a:r>
              <a:rPr lang="es-ES" sz="2000" b="1">
                <a:latin typeface="Times New Roman"/>
                <a:cs typeface="Times New Roman"/>
              </a:rPr>
              <a:t> entrevistas</a:t>
            </a:r>
            <a:r>
              <a:rPr lang="es-ES" sz="200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s-ES" sz="2000">
                <a:latin typeface="Times New Roman"/>
                <a:cs typeface="Times New Roman"/>
              </a:rPr>
              <a:t>a cargo de RRHH </a:t>
            </a:r>
            <a:r>
              <a:rPr lang="es-ES" sz="2000" b="1">
                <a:latin typeface="Times New Roman"/>
                <a:cs typeface="Times New Roman"/>
              </a:rPr>
              <a:t>se seleccionará el mejor perfil </a:t>
            </a:r>
            <a:endParaRPr/>
          </a:p>
        </p:txBody>
      </p:sp>
      <p:pic>
        <p:nvPicPr>
          <p:cNvPr id="1092879749" name="Imagen 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539552" y="5045361"/>
            <a:ext cx="4032446" cy="1515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87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2879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2879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92879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8999"/>
              </a:srgbClr>
            </a:gs>
            <a:gs pos="52000">
              <a:schemeClr val="accent1">
                <a:lumMod val="45000"/>
                <a:lumOff val="55000"/>
                <a:alpha val="38999"/>
              </a:schemeClr>
            </a:gs>
            <a:gs pos="67000">
              <a:schemeClr val="accent1">
                <a:lumMod val="30000"/>
                <a:lumOff val="70000"/>
                <a:alpha val="3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99578283" name="4 Imagen"/>
          <p:cNvPicPr>
            <a:picLocks noChangeAspect="1"/>
          </p:cNvPicPr>
          <p:nvPr/>
        </p:nvPicPr>
        <p:blipFill rotWithShape="1">
          <a:blip r:embed="rId3"/>
          <a:srcRect l="0" t="44978" r="0" b="33865"/>
          <a:stretch/>
        </p:blipFill>
        <p:spPr bwMode="auto">
          <a:xfrm>
            <a:off x="611560" y="115888"/>
            <a:ext cx="7920880" cy="16208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4551166" name="7 Gráfico"/>
          <p:cNvGraphicFramePr>
            <a:graphicFrameLocks xmlns:a="http://schemas.openxmlformats.org/drawingml/2006/main" noChangeAspect="1"/>
          </p:cNvGraphicFramePr>
          <p:nvPr/>
        </p:nvGraphicFramePr>
        <p:xfrm rot="0">
          <a:off x="179512" y="2132856"/>
          <a:ext cx="3962400" cy="4032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57568381" name="8 Gráfico"/>
          <p:cNvGraphicFramePr>
            <a:graphicFrameLocks xmlns:a="http://schemas.openxmlformats.org/drawingml/2006/main" noChangeAspect="1"/>
          </p:cNvGraphicFramePr>
          <p:nvPr/>
        </p:nvGraphicFramePr>
        <p:xfrm rot="0">
          <a:off x="4362190" y="2280550"/>
          <a:ext cx="4608512" cy="3331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388397058" name="Picture 2"/>
          <p:cNvPicPr>
            <a:picLocks noChangeAspect="1" noChangeArrowheads="1"/>
          </p:cNvPicPr>
          <p:nvPr/>
        </p:nvPicPr>
        <p:blipFill rotWithShape="1">
          <a:blip r:embed="rId6"/>
          <a:stretch/>
        </p:blipFill>
        <p:spPr bwMode="auto">
          <a:xfrm>
            <a:off x="5580062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8999"/>
              </a:srgbClr>
            </a:gs>
            <a:gs pos="52000">
              <a:schemeClr val="accent1">
                <a:lumMod val="45000"/>
                <a:lumOff val="55000"/>
                <a:alpha val="38999"/>
              </a:schemeClr>
            </a:gs>
            <a:gs pos="67000">
              <a:schemeClr val="accent1">
                <a:lumMod val="30000"/>
                <a:lumOff val="70000"/>
                <a:alpha val="38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10112005" name="3 Imagen"/>
          <p:cNvPicPr>
            <a:picLocks noChangeAspect="1"/>
          </p:cNvPicPr>
          <p:nvPr/>
        </p:nvPicPr>
        <p:blipFill rotWithShape="1">
          <a:blip r:embed="rId3"/>
          <a:srcRect l="0" t="44978" r="0" b="33865"/>
          <a:stretch/>
        </p:blipFill>
        <p:spPr bwMode="auto">
          <a:xfrm>
            <a:off x="395537" y="115889"/>
            <a:ext cx="8208912" cy="12248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7946488" name="4 Gráfico"/>
          <p:cNvGraphicFramePr>
            <a:graphicFrameLocks xmlns:a="http://schemas.openxmlformats.org/drawingml/2006/main" noChangeAspect="1"/>
          </p:cNvGraphicFramePr>
          <p:nvPr/>
        </p:nvGraphicFramePr>
        <p:xfrm rot="0">
          <a:off x="-1949" y="1528765"/>
          <a:ext cx="4070229" cy="2836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25545339" name="9 Gráfico"/>
          <p:cNvGraphicFramePr>
            <a:graphicFrameLocks xmlns:a="http://schemas.openxmlformats.org/drawingml/2006/main" noChangeAspect="1"/>
          </p:cNvGraphicFramePr>
          <p:nvPr/>
        </p:nvGraphicFramePr>
        <p:xfrm rot="0">
          <a:off x="4644008" y="1830446"/>
          <a:ext cx="4315842" cy="296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41312656" name="10 Gráfico"/>
          <p:cNvGraphicFramePr>
            <a:graphicFrameLocks xmlns:a="http://schemas.openxmlformats.org/drawingml/2006/main"/>
          </p:cNvGraphicFramePr>
          <p:nvPr/>
        </p:nvGraphicFramePr>
        <p:xfrm rot="0">
          <a:off x="482405" y="4027541"/>
          <a:ext cx="5026219" cy="2714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329368403" name="Picture 2"/>
          <p:cNvPicPr>
            <a:picLocks noChangeAspect="1" noChangeArrowheads="1"/>
          </p:cNvPicPr>
          <p:nvPr/>
        </p:nvPicPr>
        <p:blipFill rotWithShape="1">
          <a:blip r:embed="rId7"/>
          <a:stretch/>
        </p:blipFill>
        <p:spPr bwMode="auto">
          <a:xfrm>
            <a:off x="5508625" y="616585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1999"/>
              </a:srgbClr>
            </a:gs>
            <a:gs pos="52000">
              <a:schemeClr val="accent1">
                <a:lumMod val="45000"/>
                <a:lumOff val="55000"/>
                <a:alpha val="31999"/>
              </a:schemeClr>
            </a:gs>
            <a:gs pos="67000">
              <a:schemeClr val="accent1">
                <a:lumMod val="30000"/>
                <a:lumOff val="70000"/>
                <a:alpha val="31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7353607" name="Título 1"/>
          <p:cNvSpPr>
            <a:spLocks noGrp="1"/>
          </p:cNvSpPr>
          <p:nvPr>
            <p:ph type="title"/>
          </p:nvPr>
        </p:nvSpPr>
        <p:spPr bwMode="auto">
          <a:xfrm>
            <a:off x="179512" y="131603"/>
            <a:ext cx="8784976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s-ES" sz="3600">
                <a:ln w="500">
                  <a:solidFill>
                    <a:srgbClr val="5B6973">
                      <a:shade val="20000"/>
                      <a:satMod val="120000"/>
                    </a:srgbClr>
                  </a:solidFill>
                </a:ln>
                <a:latin typeface="Times New Roman"/>
                <a:cs typeface="Times New Roman"/>
              </a:rPr>
              <a:t>Proyecto de Procedimiento  de Selección </a:t>
            </a:r>
            <a:endParaRPr lang="es-ES" sz="4800">
              <a:ln w="500">
                <a:solidFill>
                  <a:srgbClr val="5B6973">
                    <a:shade val="20000"/>
                    <a:satMod val="120000"/>
                  </a:srgbClr>
                </a:solidFill>
              </a:ln>
              <a:latin typeface="Times New Roman"/>
              <a:cs typeface="Times New Roman"/>
            </a:endParaRPr>
          </a:p>
        </p:txBody>
      </p:sp>
      <p:sp>
        <p:nvSpPr>
          <p:cNvPr id="939180626" name="Marcador de contenido 2"/>
          <p:cNvSpPr>
            <a:spLocks noGrp="1"/>
          </p:cNvSpPr>
          <p:nvPr>
            <p:ph idx="1"/>
          </p:nvPr>
        </p:nvSpPr>
        <p:spPr bwMode="auto">
          <a:xfrm>
            <a:off x="323528" y="1641395"/>
            <a:ext cx="7886700" cy="4351338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GENERALIDADES</a:t>
            </a:r>
            <a:r>
              <a:rPr lang="es-ES" sz="2400">
                <a:latin typeface="Times New Roman"/>
                <a:ea typeface="+mn-lt"/>
                <a:cs typeface="Times New Roman"/>
              </a:rPr>
              <a:t> 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INSCRIPCIÓN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DETERMINACIÓN DE LA VACANTE A CUBRIR. CONVOCATORIA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CURSO INTRODUCTORIO INICIAL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 INTEGRACIÓN DE LA TERNA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ANÁLISIS DE ANTECEDENTES Y DOCUMENTACION 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EVALUACIÓN DE PERFIL</a:t>
            </a:r>
            <a:endParaRPr/>
          </a:p>
          <a:p>
            <a:pPr>
              <a:defRPr/>
            </a:pPr>
            <a:r>
              <a:rPr lang="es" sz="2400">
                <a:latin typeface="Times New Roman"/>
                <a:ea typeface="+mn-lt"/>
                <a:cs typeface="Times New Roman"/>
              </a:rPr>
              <a:t>RESULTADO FINAL DEL PROCEDIMIENTO</a:t>
            </a:r>
            <a:endParaRPr lang="es" sz="2400">
              <a:latin typeface="Times New Roman"/>
              <a:cs typeface="Times New Roman"/>
            </a:endParaRPr>
          </a:p>
        </p:txBody>
      </p:sp>
      <p:pic>
        <p:nvPicPr>
          <p:cNvPr id="2086042724" name="Imagen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038249" y="6176963"/>
            <a:ext cx="3450635" cy="5303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0000"/>
              </a:srgbClr>
            </a:gs>
            <a:gs pos="52000">
              <a:schemeClr val="accent1">
                <a:lumMod val="45000"/>
                <a:lumOff val="55000"/>
                <a:alpha val="30000"/>
              </a:schemeClr>
            </a:gs>
            <a:gs pos="67000">
              <a:schemeClr val="accent1">
                <a:lumMod val="30000"/>
                <a:lumOff val="70000"/>
                <a:alpha val="3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0247976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670550" y="6299200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21951569" name="1 Título"/>
          <p:cNvSpPr>
            <a:spLocks noGrp="1"/>
          </p:cNvSpPr>
          <p:nvPr>
            <p:ph type="title"/>
          </p:nvPr>
        </p:nvSpPr>
        <p:spPr bwMode="auto">
          <a:xfrm>
            <a:off x="811211" y="121050"/>
            <a:ext cx="7521575" cy="549275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es-ES" sz="3600">
                <a:latin typeface="Times New Roman"/>
                <a:cs typeface="Times New Roman"/>
              </a:rPr>
              <a:t>Acciones coadyuvantes</a:t>
            </a:r>
            <a:endParaRPr/>
          </a:p>
        </p:txBody>
      </p:sp>
      <p:sp>
        <p:nvSpPr>
          <p:cNvPr id="1658408975" name="3 CuadroTexto"/>
          <p:cNvSpPr txBox="1">
            <a:spLocks noChangeArrowheads="1"/>
          </p:cNvSpPr>
          <p:nvPr/>
        </p:nvSpPr>
        <p:spPr bwMode="auto">
          <a:xfrm>
            <a:off x="3276600" y="765175"/>
            <a:ext cx="3024187" cy="307777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ctr">
              <a:defRPr/>
            </a:pPr>
            <a:endParaRPr lang="es-ES" sz="1400"/>
          </a:p>
        </p:txBody>
      </p:sp>
      <p:sp>
        <p:nvSpPr>
          <p:cNvPr id="1820100329" name="6 CuadroTexto"/>
          <p:cNvSpPr txBox="1">
            <a:spLocks noChangeArrowheads="1"/>
          </p:cNvSpPr>
          <p:nvPr/>
        </p:nvSpPr>
        <p:spPr bwMode="auto">
          <a:xfrm>
            <a:off x="3563938" y="1557337"/>
            <a:ext cx="2592387" cy="27699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just">
              <a:defRPr/>
            </a:pPr>
            <a:endParaRPr lang="es-ES" sz="1200"/>
          </a:p>
        </p:txBody>
      </p:sp>
      <p:sp>
        <p:nvSpPr>
          <p:cNvPr id="745571076" name="8 CuadroTexto"/>
          <p:cNvSpPr txBox="1">
            <a:spLocks noChangeArrowheads="1"/>
          </p:cNvSpPr>
          <p:nvPr/>
        </p:nvSpPr>
        <p:spPr bwMode="auto">
          <a:xfrm>
            <a:off x="-7938" y="4802188"/>
            <a:ext cx="9144001" cy="369332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>
              <a:defRPr/>
            </a:pPr>
            <a:endParaRPr lang="es-AR"/>
          </a:p>
        </p:txBody>
      </p:sp>
      <p:sp>
        <p:nvSpPr>
          <p:cNvPr id="314133320" name="12 CuadroTexto"/>
          <p:cNvSpPr txBox="1">
            <a:spLocks noChangeArrowheads="1"/>
          </p:cNvSpPr>
          <p:nvPr/>
        </p:nvSpPr>
        <p:spPr bwMode="auto">
          <a:xfrm flipH="0" flipV="0">
            <a:off x="509563" y="1072951"/>
            <a:ext cx="7996820" cy="393228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Franklin Gothic Book"/>
                <a:cs typeface="Arial"/>
              </a:defRPr>
            </a:lvl9pPr>
          </a:lstStyle>
          <a:p>
            <a:pPr algn="just">
              <a:defRPr/>
            </a:pPr>
            <a:r>
              <a:rPr lang="es-ES" sz="1800" b="1">
                <a:latin typeface="Times New Roman"/>
                <a:cs typeface="Times New Roman"/>
              </a:rPr>
              <a:t>Sensibilización</a:t>
            </a:r>
            <a:r>
              <a:rPr lang="es-ES" sz="1800">
                <a:latin typeface="Times New Roman"/>
                <a:cs typeface="Times New Roman"/>
              </a:rPr>
              <a:t> al interior del Poder Judicial </a:t>
            </a:r>
            <a:r>
              <a:rPr lang="es-ES" sz="1800" b="1">
                <a:latin typeface="Times New Roman"/>
                <a:cs typeface="Times New Roman"/>
              </a:rPr>
              <a:t>a cargo </a:t>
            </a:r>
            <a:r>
              <a:rPr lang="es-ES" sz="1800">
                <a:latin typeface="Times New Roman"/>
                <a:cs typeface="Times New Roman"/>
              </a:rPr>
              <a:t>de personas que integran el colectivo</a:t>
            </a:r>
            <a:r>
              <a:rPr lang="es-ES" sz="1800" b="1">
                <a:latin typeface="Times New Roman"/>
                <a:cs typeface="Times New Roman"/>
              </a:rPr>
              <a:t> TRANS</a:t>
            </a:r>
            <a:r>
              <a:rPr lang="es-ES" sz="1800">
                <a:latin typeface="Times New Roman"/>
                <a:cs typeface="Times New Roman"/>
              </a:rPr>
              <a:t>, quienes compartirán sus experiencias vitales y las del colectivo que integran.</a:t>
            </a:r>
            <a:endParaRPr lang="es-ES" sz="1800">
              <a:latin typeface="Times New Roman"/>
              <a:cs typeface="Times New Roman"/>
            </a:endParaRPr>
          </a:p>
          <a:p>
            <a:pPr algn="just">
              <a:defRPr/>
            </a:pPr>
            <a:endParaRPr sz="1800"/>
          </a:p>
          <a:p>
            <a:pPr algn="just">
              <a:defRPr/>
            </a:pPr>
            <a:r>
              <a:rPr lang="es-ES" sz="1800" u="sng">
                <a:latin typeface="Times New Roman"/>
                <a:cs typeface="Times New Roman"/>
              </a:rPr>
              <a:t>Primer Informe de Impacto  de Capacitación en Género:</a:t>
            </a:r>
            <a:r>
              <a:rPr lang="es-ES" sz="1800">
                <a:latin typeface="Times New Roman"/>
                <a:cs typeface="Times New Roman"/>
              </a:rPr>
              <a:t> </a:t>
            </a:r>
            <a:endParaRPr sz="1800" i="1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1800" b="1" i="1">
                <a:latin typeface="Times New Roman"/>
                <a:cs typeface="Times New Roman"/>
              </a:rPr>
              <a:t>El Poder Judicial ha sido refractario al ingreso de personas que integran el colectivo</a:t>
            </a:r>
            <a:r>
              <a:rPr lang="es-ES" sz="1800" i="1">
                <a:latin typeface="Times New Roman"/>
                <a:cs typeface="Times New Roman"/>
              </a:rPr>
              <a:t> LGTBIQ+, esto se refleja en la</a:t>
            </a:r>
            <a:r>
              <a:rPr lang="es-ES" sz="1800" b="1" i="1">
                <a:latin typeface="Times New Roman"/>
                <a:cs typeface="Times New Roman"/>
              </a:rPr>
              <a:t> escasa cantidad de personas que se reconocen bajo identidades de género no binarias</a:t>
            </a:r>
            <a:r>
              <a:rPr lang="es-ES" sz="1800" i="1">
                <a:latin typeface="Times New Roman"/>
                <a:cs typeface="Times New Roman"/>
              </a:rPr>
              <a:t> ...se refuerza con la respuesta...</a:t>
            </a:r>
            <a:r>
              <a:rPr lang="es-ES" sz="1800" b="1" i="1">
                <a:latin typeface="Times New Roman"/>
                <a:cs typeface="Times New Roman"/>
              </a:rPr>
              <a:t> del 60%</a:t>
            </a:r>
            <a:r>
              <a:rPr lang="es-ES" sz="1800" i="1">
                <a:latin typeface="Times New Roman"/>
                <a:cs typeface="Times New Roman"/>
              </a:rPr>
              <a:t> de las personas que transitaron por el POG, en torno a la </a:t>
            </a:r>
            <a:r>
              <a:rPr lang="es-ES" sz="1800" b="1" i="1">
                <a:latin typeface="Times New Roman"/>
                <a:cs typeface="Times New Roman"/>
              </a:rPr>
              <a:t>falta de conocimiento de alguna persona que integre el colectivo LGBTIQ+.</a:t>
            </a:r>
            <a:endParaRPr sz="1800"/>
          </a:p>
          <a:p>
            <a:pPr algn="just">
              <a:defRPr/>
            </a:pPr>
            <a:endParaRPr sz="1800" b="1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es-ES" sz="1800" b="1">
                <a:latin typeface="Times New Roman"/>
                <a:cs typeface="Times New Roman"/>
              </a:rPr>
              <a:t>Dispositivo de apoyo y acompañamiento</a:t>
            </a:r>
            <a:r>
              <a:rPr lang="es-ES" sz="1800">
                <a:latin typeface="Times New Roman"/>
                <a:cs typeface="Times New Roman"/>
              </a:rPr>
              <a:t> </a:t>
            </a:r>
            <a:r>
              <a:rPr lang="es-ES" sz="1800">
                <a:latin typeface="Times New Roman"/>
                <a:cs typeface="Times New Roman"/>
              </a:rPr>
              <a:t>en periodo de </a:t>
            </a:r>
            <a:r>
              <a:rPr lang="es-ES" sz="1800" b="1">
                <a:latin typeface="Times New Roman"/>
                <a:cs typeface="Times New Roman"/>
              </a:rPr>
              <a:t>adaptación</a:t>
            </a:r>
            <a:r>
              <a:rPr lang="es-ES" sz="1800">
                <a:latin typeface="Times New Roman"/>
                <a:cs typeface="Times New Roman"/>
              </a:rPr>
              <a:t> laboral, en el periodo de </a:t>
            </a:r>
            <a:r>
              <a:rPr lang="es-ES" sz="1800" b="1">
                <a:latin typeface="Times New Roman"/>
                <a:cs typeface="Times New Roman"/>
              </a:rPr>
              <a:t>seis meses</a:t>
            </a:r>
            <a:r>
              <a:rPr lang="es-ES" sz="1800">
                <a:latin typeface="Times New Roman"/>
                <a:cs typeface="Times New Roman"/>
              </a:rPr>
              <a:t> que permitirá ofrecer una contención.</a:t>
            </a:r>
            <a:endParaRPr sz="1800"/>
          </a:p>
          <a:p>
            <a:pPr algn="just">
              <a:defRPr/>
            </a:pPr>
            <a:r>
              <a:rPr lang="es-ES" sz="1800" b="1">
                <a:latin typeface="Times New Roman"/>
                <a:cs typeface="Times New Roman"/>
              </a:rPr>
              <a:t>Difundir, incentivar y acompañar </a:t>
            </a:r>
            <a:r>
              <a:rPr lang="es-ES" sz="1800">
                <a:latin typeface="Times New Roman"/>
                <a:cs typeface="Times New Roman"/>
              </a:rPr>
              <a:t>en el acceso al LCLTRANS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793343935" name="Imagen 3" descr="Imagen que contiene Texto&#10;&#10;Descripción generada automáticamente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565048" y="5318587"/>
            <a:ext cx="4126408" cy="12457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34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33439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93343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93343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36000"/>
              </a:srgbClr>
            </a:gs>
            <a:gs pos="52000">
              <a:schemeClr val="accent1">
                <a:lumMod val="45000"/>
                <a:lumOff val="55000"/>
                <a:alpha val="36000"/>
              </a:schemeClr>
            </a:gs>
            <a:gs pos="67000">
              <a:schemeClr val="accent1">
                <a:lumMod val="30000"/>
                <a:lumOff val="70000"/>
                <a:alpha val="36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593571" name="1 Título"/>
          <p:cNvSpPr>
            <a:spLocks noGrp="1"/>
          </p:cNvSpPr>
          <p:nvPr>
            <p:ph type="title"/>
          </p:nvPr>
        </p:nvSpPr>
        <p:spPr bwMode="auto">
          <a:xfrm>
            <a:off x="290542" y="188640"/>
            <a:ext cx="7377802" cy="5492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s-ES" sz="3200" b="1">
                <a:latin typeface="Times New Roman"/>
                <a:cs typeface="Times New Roman"/>
              </a:rPr>
              <a:t>Estrategia para garantizar derechos</a:t>
            </a:r>
            <a:endParaRPr lang="es-AR" sz="3200">
              <a:latin typeface="Times New Roman"/>
              <a:cs typeface="Times New Roman"/>
            </a:endParaRPr>
          </a:p>
        </p:txBody>
      </p:sp>
      <p:sp>
        <p:nvSpPr>
          <p:cNvPr id="1617768395" name="2 Marcador de contenido"/>
          <p:cNvSpPr>
            <a:spLocks noGrp="1"/>
          </p:cNvSpPr>
          <p:nvPr>
            <p:ph idx="1"/>
          </p:nvPr>
        </p:nvSpPr>
        <p:spPr bwMode="auto">
          <a:xfrm flipH="0" flipV="0">
            <a:off x="161763" y="966564"/>
            <a:ext cx="8559643" cy="258450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algn="just">
              <a:lnSpc>
                <a:spcPct val="15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s-AR" sz="1600" b="0">
                <a:latin typeface="Times New Roman"/>
                <a:cs typeface="Times New Roman"/>
              </a:rPr>
              <a:t>    </a:t>
            </a:r>
            <a:r>
              <a:rPr lang="es-ES" sz="1600" b="0">
                <a:latin typeface="Times New Roman"/>
                <a:cs typeface="Times New Roman"/>
              </a:rPr>
              <a:t>Realizar </a:t>
            </a:r>
            <a:r>
              <a:rPr lang="es-ES" sz="1600" b="1">
                <a:latin typeface="Times New Roman"/>
                <a:cs typeface="Times New Roman"/>
              </a:rPr>
              <a:t>acciones de sensibilización y profundizar </a:t>
            </a:r>
            <a:r>
              <a:rPr lang="es-ES" sz="1600">
                <a:latin typeface="Times New Roman"/>
                <a:cs typeface="Times New Roman"/>
              </a:rPr>
              <a:t>los espacios de formación </a:t>
            </a:r>
            <a:r>
              <a:rPr lang="es-ES" sz="1600" b="0">
                <a:latin typeface="Times New Roman"/>
                <a:cs typeface="Times New Roman"/>
              </a:rPr>
              <a:t>iniciados en el marco del PROGRAMA PERMANENTE DE CAPACITACIÓN OBLIGATORIA PARA TODAS LAS PERSONAS QUE INTEGRAN EL PODER JUDICIAL EN LA TEMÁTICA GÉNERO Y VIOLENCIA CONTRA LAS MUJERES (POG),</a:t>
            </a:r>
            <a:r>
              <a:rPr lang="es-ES" sz="1600">
                <a:latin typeface="Times New Roman"/>
                <a:cs typeface="Times New Roman"/>
              </a:rPr>
              <a:t> se </a:t>
            </a:r>
            <a:r>
              <a:rPr lang="es-ES" sz="1600" b="1">
                <a:latin typeface="Times New Roman"/>
                <a:cs typeface="Times New Roman"/>
              </a:rPr>
              <a:t>constituyen en estrategias imprescindibles para mejorar el servicio de justicia.</a:t>
            </a:r>
            <a:endParaRPr sz="1600"/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s-AR" sz="1500">
                <a:solidFill>
                  <a:schemeClr val="accent2">
                    <a:lumMod val="75000"/>
                  </a:schemeClr>
                </a:solidFill>
                <a:latin typeface="+mj-lt"/>
              </a:rPr>
              <a:t>		</a:t>
            </a:r>
            <a:endParaRPr lang="es-AR" sz="1500">
              <a:solidFill>
                <a:schemeClr val="accent2">
                  <a:lumMod val="75000"/>
                </a:schemeClr>
              </a:solidFill>
              <a:latin typeface="Calibri Light"/>
            </a:endParaRP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s-AR" sz="1500">
                <a:solidFill>
                  <a:schemeClr val="accent2">
                    <a:lumMod val="75000"/>
                  </a:schemeClr>
                </a:solidFill>
                <a:latin typeface="Calibri Light"/>
              </a:rPr>
              <a:t>                        Lohana</a:t>
            </a:r>
            <a:r>
              <a:rPr lang="es-AR" sz="1500">
                <a:solidFill>
                  <a:schemeClr val="accent2">
                    <a:lumMod val="75000"/>
                  </a:schemeClr>
                </a:solidFill>
                <a:latin typeface="Calibri Light"/>
              </a:rPr>
              <a:t> </a:t>
            </a:r>
            <a:r>
              <a:rPr lang="es-AR" sz="1500">
                <a:solidFill>
                  <a:schemeClr val="accent2">
                    <a:lumMod val="75000"/>
                  </a:schemeClr>
                </a:solidFill>
                <a:latin typeface="Calibri Light"/>
              </a:rPr>
              <a:t>Berkins</a:t>
            </a:r>
            <a:endParaRPr lang="es-AR" sz="1500" b="0">
              <a:solidFill>
                <a:schemeClr val="accent2">
                  <a:lumMod val="75000"/>
                </a:schemeClr>
              </a:solidFill>
              <a:latin typeface="Calibri Light"/>
            </a:endParaRPr>
          </a:p>
        </p:txBody>
      </p:sp>
      <p:pic>
        <p:nvPicPr>
          <p:cNvPr id="796341772" name="Picture 2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531010" y="6327775"/>
            <a:ext cx="3451225" cy="530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74895248" name="CuadroTexto 2"/>
          <p:cNvSpPr txBox="1"/>
          <p:nvPr/>
        </p:nvSpPr>
        <p:spPr bwMode="auto">
          <a:xfrm flipH="0" flipV="0">
            <a:off x="3857184" y="3134927"/>
            <a:ext cx="4727309" cy="25694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 algn="just">
              <a:defRPr/>
            </a:pPr>
            <a:r>
              <a:rPr lang="es-AR" sz="1800">
                <a:latin typeface="+mj-lt"/>
                <a:cs typeface="Arial"/>
              </a:rPr>
              <a:t>...</a:t>
            </a:r>
            <a:r>
              <a:rPr lang="es-AR" sz="1800">
                <a:latin typeface="Times New Roman"/>
                <a:cs typeface="Times New Roman"/>
              </a:rPr>
              <a:t>en relación al </a:t>
            </a:r>
            <a:r>
              <a:rPr lang="es-AR" sz="1800" b="1">
                <a:latin typeface="Times New Roman"/>
                <a:cs typeface="Times New Roman"/>
              </a:rPr>
              <a:t>acceso a la Justicia </a:t>
            </a:r>
            <a:r>
              <a:rPr lang="es-AR" sz="1800">
                <a:latin typeface="Times New Roman"/>
                <a:cs typeface="Times New Roman"/>
              </a:rPr>
              <a:t>y la población TRANS, que dieron cuenta de obstáculos tales como: </a:t>
            </a:r>
            <a:endParaRPr sz="1800"/>
          </a:p>
          <a:p>
            <a:pPr algn="just">
              <a:defRPr/>
            </a:pPr>
            <a:r>
              <a:rPr lang="es-AR" sz="1800" b="1">
                <a:latin typeface="Times New Roman"/>
                <a:cs typeface="Times New Roman"/>
              </a:rPr>
              <a:t>“... Subsisten en el ámbito de la justicia los mismos prejuicios prevalecientes en la sociedad y en la cultura. Hostilidad del sistema de justicia frente a estas comunidades y la desconfianza de las comunidades frente al sistema de justicia"</a:t>
            </a:r>
            <a:r>
              <a:rPr lang="es-AR" sz="1800">
                <a:latin typeface="Times New Roman"/>
                <a:cs typeface="Times New Roman"/>
              </a:rPr>
              <a:t>.</a:t>
            </a:r>
            <a:endParaRPr sz="2200">
              <a:latin typeface="Times New Roman"/>
              <a:cs typeface="Times New Roman"/>
            </a:endParaRPr>
          </a:p>
        </p:txBody>
      </p:sp>
      <p:pic>
        <p:nvPicPr>
          <p:cNvPr id="1176556615" name="Imagen 8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235377" y="3551067"/>
            <a:ext cx="2851728" cy="27898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5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6556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6556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6556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15000">
              <a:srgbClr val="92D050">
                <a:alpha val="49999"/>
              </a:srgbClr>
            </a:gs>
            <a:gs pos="52000">
              <a:schemeClr val="accent1">
                <a:lumMod val="45000"/>
                <a:lumOff val="55000"/>
                <a:alpha val="49999"/>
              </a:schemeClr>
            </a:gs>
            <a:gs pos="67000">
              <a:schemeClr val="accent1">
                <a:lumMod val="30000"/>
                <a:lumOff val="70000"/>
                <a:alpha val="49999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287526" name="Título 1"/>
          <p:cNvSpPr>
            <a:spLocks noGrp="1"/>
          </p:cNvSpPr>
          <p:nvPr>
            <p:ph type="title"/>
          </p:nvPr>
        </p:nvSpPr>
        <p:spPr bwMode="auto">
          <a:xfrm>
            <a:off x="244954" y="5492033"/>
            <a:ext cx="6858187" cy="678914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s-ES" sz="1400">
                <a:ln w="500">
                  <a:solidFill>
                    <a:srgbClr val="5B6973">
                      <a:shade val="20000"/>
                      <a:satMod val="120000"/>
                    </a:srgbClr>
                  </a:solidFill>
                </a:ln>
                <a:solidFill>
                  <a:schemeClr val="tx1"/>
                </a:solidFill>
              </a:rPr>
            </a:br>
            <a:r>
              <a:rPr lang="es-ES" b="1" i="1"/>
              <a:t>Muchas gracias!</a:t>
            </a:r>
            <a:endParaRPr/>
          </a:p>
        </p:txBody>
      </p:sp>
      <p:pic>
        <p:nvPicPr>
          <p:cNvPr id="1614399861" name="Imagen 4" descr="Diagrama&#10;&#10;Descripción generada automáticamente"/>
          <p:cNvPicPr>
            <a:picLocks noChangeAspect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4000" y="-6918"/>
            <a:ext cx="9143847" cy="5046302"/>
          </a:xfrm>
        </p:spPr>
      </p:pic>
      <p:pic>
        <p:nvPicPr>
          <p:cNvPr id="1793393288" name="3 Imagen"/>
          <p:cNvPicPr>
            <a:picLocks noChangeAspect="1"/>
          </p:cNvPicPr>
          <p:nvPr/>
        </p:nvPicPr>
        <p:blipFill rotWithShape="1">
          <a:blip r:embed="rId4"/>
          <a:srcRect l="4059" t="91507" r="5305" b="0"/>
          <a:stretch/>
        </p:blipFill>
        <p:spPr bwMode="auto">
          <a:xfrm>
            <a:off x="5377529" y="6170947"/>
            <a:ext cx="3451225" cy="53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39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4399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4399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14399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28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7287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728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728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287526" grpId="0"/>
    </p:bld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ema d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ema d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Override1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Ángulos">
    <a:majorFont>
      <a:latin typeface="Franklin Gothic Medium"/>
      <a:ea typeface="Arial"/>
      <a:cs typeface="Arial"/>
    </a:majorFont>
    <a:minorFont>
      <a:latin typeface="Franklin Gothic Book"/>
      <a:ea typeface="Arial"/>
      <a:cs typeface="Arial"/>
    </a:minorFont>
  </a:fontScheme>
  <a:fmtScheme name="Ángulos"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r:embed="rId2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algn="tl" flip="none" sx="100000" sy="100000" tx="0" ty="0"/>
      </a:blipFill>
      <a:blipFill rotWithShape="1">
        <a:blip r:embed="rId3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algn="tl" flip="none" sx="90000" sy="90000" tx="0" ty="0"/>
      </a:blipFill>
    </a:bgFillStyleLst>
  </a:fmtScheme>
</a:themeOverride>
</file>

<file path=ppt/theme/themeOverride2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Ángulos">
    <a:majorFont>
      <a:latin typeface="Franklin Gothic Medium"/>
      <a:ea typeface="Arial"/>
      <a:cs typeface="Arial"/>
    </a:majorFont>
    <a:minorFont>
      <a:latin typeface="Franklin Gothic Book"/>
      <a:ea typeface="Arial"/>
      <a:cs typeface="Arial"/>
    </a:minorFont>
  </a:fontScheme>
  <a:fmtScheme name="Ángulos"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r:embed="rId2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algn="tl" flip="none" sx="100000" sy="100000" tx="0" ty="0"/>
      </a:blipFill>
      <a:blipFill rotWithShape="1">
        <a:blip r:embed="rId3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algn="tl" flip="none" sx="90000" sy="90000" tx="0" ty="0"/>
      </a:blipFill>
    </a:bgFillStyleLst>
  </a:fmtScheme>
</a:themeOverride>
</file>

<file path=ppt/theme/themeOverride3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Ángulos">
    <a:majorFont>
      <a:latin typeface="Franklin Gothic Medium"/>
      <a:ea typeface="Arial"/>
      <a:cs typeface="Arial"/>
    </a:majorFont>
    <a:minorFont>
      <a:latin typeface="Franklin Gothic Book"/>
      <a:ea typeface="Arial"/>
      <a:cs typeface="Arial"/>
    </a:minorFont>
  </a:fontScheme>
  <a:fmtScheme name="Ángulos"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r:embed="rId2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algn="tl" flip="none" sx="100000" sy="100000" tx="0" ty="0"/>
      </a:blipFill>
      <a:blipFill rotWithShape="1">
        <a:blip r:embed="rId3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algn="tl" flip="none" sx="90000" sy="90000" tx="0" ty="0"/>
      </a:blipFill>
    </a:bgFillStyleLst>
  </a:fmtScheme>
</a:themeOverride>
</file>

<file path=ppt/theme/themeOverride4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Ángulos">
    <a:majorFont>
      <a:latin typeface="Franklin Gothic Medium"/>
      <a:ea typeface="Arial"/>
      <a:cs typeface="Arial"/>
    </a:majorFont>
    <a:minorFont>
      <a:latin typeface="Franklin Gothic Book"/>
      <a:ea typeface="Arial"/>
      <a:cs typeface="Arial"/>
    </a:minorFont>
  </a:fontScheme>
  <a:fmtScheme name="Ángulos"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r:embed="rId2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algn="tl" flip="none" sx="100000" sy="100000" tx="0" ty="0"/>
      </a:blipFill>
      <a:blipFill rotWithShape="1">
        <a:blip r:embed="rId3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algn="tl" flip="none" sx="90000" sy="90000" tx="0" ty="0"/>
      </a:blipFill>
    </a:bgFillStyleLst>
  </a:fmtScheme>
</a:themeOverride>
</file>

<file path=ppt/theme/themeOverride5.xml><?xml version="1.0" encoding="utf-8"?>
<a:themeOverride xmlns:a="http://schemas.openxmlformats.org/drawingml/2006/main" xmlns:r="http://schemas.openxmlformats.org/officeDocument/2006/relationships" xmlns:p="http://schemas.openxmlformats.org/presentationml/2006/main">
  <a:clrScheme name="Concurre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Ángulos">
    <a:majorFont>
      <a:latin typeface="Franklin Gothic Medium"/>
      <a:ea typeface="Arial"/>
      <a:cs typeface="Arial"/>
    </a:majorFont>
    <a:minorFont>
      <a:latin typeface="Franklin Gothic Book"/>
      <a:ea typeface="Arial"/>
      <a:cs typeface="Arial"/>
    </a:minorFont>
  </a:fontScheme>
  <a:fmtScheme name="Ángulos">
    <a:fillStyleLst>
      <a:solidFill>
        <a:schemeClr val="phClr"/>
      </a:solidFill>
      <a:gradFill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20400000"/>
          </a:lightRig>
        </a:scene3d>
        <a:sp3d contourW="6350">
          <a:bevelT w="41275" h="19050" prst="angle"/>
          <a:contourClr>
            <a:schemeClr val="phClr">
              <a:shade val="25000"/>
              <a:satMod val="150000"/>
            </a:schemeClr>
          </a:contourClr>
        </a:sp3d>
      </a:effectStyle>
    </a:effectStyleLst>
    <a:bgFillStyleLst>
      <a:solidFill>
        <a:schemeClr val="phClr"/>
      </a:solidFill>
      <a:blipFill rotWithShape="1">
        <a:blip r:embed="rId2">
          <a:duotone>
            <a:schemeClr val="phClr">
              <a:tint val="90000"/>
              <a:shade val="85000"/>
            </a:schemeClr>
            <a:schemeClr val="phClr">
              <a:tint val="95000"/>
              <a:shade val="99000"/>
            </a:schemeClr>
          </a:duotone>
        </a:blip>
        <a:tile algn="tl" flip="none" sx="100000" sy="100000" tx="0" ty="0"/>
      </a:blipFill>
      <a:blipFill rotWithShape="1">
        <a:blip r:embed="rId3">
          <a:duotone>
            <a:schemeClr val="phClr">
              <a:tint val="93000"/>
              <a:shade val="85000"/>
            </a:schemeClr>
            <a:schemeClr val="phClr">
              <a:tint val="96000"/>
              <a:shade val="99000"/>
            </a:schemeClr>
          </a:duotone>
        </a:blip>
        <a:tile algn="tl" flip="none" sx="90000" sy="90000" tx="0" ty="0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ONLYOFFICE/9.2.1.43</Application>
  <PresentationFormat>On-screen Show (4:3)</PresentationFormat>
  <Paragraphs>0</Paragraphs>
  <Slides>29</Slides>
  <Notes>29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mepele</dc:creator>
  <cp:lastModifiedBy/>
  <cp:revision>1779</cp:revision>
  <dcterms:created xsi:type="dcterms:W3CDTF">2021-08-13T12:16:24Z</dcterms:created>
  <dcterms:modified xsi:type="dcterms:W3CDTF">2026-08-19T13:30:08Z</dcterms:modified>
</cp:coreProperties>
</file>